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2" r:id="rId2"/>
    <p:sldId id="273" r:id="rId3"/>
    <p:sldId id="274" r:id="rId4"/>
    <p:sldId id="256" r:id="rId5"/>
    <p:sldId id="257" r:id="rId6"/>
    <p:sldId id="258" r:id="rId7"/>
    <p:sldId id="275" r:id="rId8"/>
    <p:sldId id="259" r:id="rId9"/>
    <p:sldId id="265" r:id="rId10"/>
    <p:sldId id="260" r:id="rId11"/>
    <p:sldId id="261" r:id="rId12"/>
    <p:sldId id="277" r:id="rId13"/>
    <p:sldId id="262" r:id="rId14"/>
    <p:sldId id="264" r:id="rId15"/>
    <p:sldId id="271" r:id="rId16"/>
    <p:sldId id="266" r:id="rId17"/>
    <p:sldId id="267" r:id="rId18"/>
    <p:sldId id="268" r:id="rId19"/>
    <p:sldId id="276" r:id="rId20"/>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3165" autoAdjust="0"/>
  </p:normalViewPr>
  <p:slideViewPr>
    <p:cSldViewPr>
      <p:cViewPr varScale="1">
        <p:scale>
          <a:sx n="46" d="100"/>
          <a:sy n="46" d="100"/>
        </p:scale>
        <p:origin x="-82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54378A3B-F4C7-4CC0-9BBB-73F3B145461A}" type="datetimeFigureOut">
              <a:rPr lang="en-GB" smtClean="0"/>
              <a:t>26/09/2017</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A5DA925F-ACAD-45FF-8B71-AD4177E20C0F}" type="slidenum">
              <a:rPr lang="en-GB" smtClean="0"/>
              <a:t>‹#›</a:t>
            </a:fld>
            <a:endParaRPr lang="en-GB"/>
          </a:p>
        </p:txBody>
      </p:sp>
    </p:spTree>
    <p:extLst>
      <p:ext uri="{BB962C8B-B14F-4D97-AF65-F5344CB8AC3E}">
        <p14:creationId xmlns:p14="http://schemas.microsoft.com/office/powerpoint/2010/main" val="1604668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B4F62FA7-E93D-49A4-B751-8306EB5E77F4}" type="datetimeFigureOut">
              <a:rPr lang="en-GB" smtClean="0"/>
              <a:t>26/09/2017</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843BBC2F-02AC-4048-AC7B-3FEB8911AF7F}" type="slidenum">
              <a:rPr lang="en-GB" smtClean="0"/>
              <a:t>‹#›</a:t>
            </a:fld>
            <a:endParaRPr lang="en-GB"/>
          </a:p>
        </p:txBody>
      </p:sp>
    </p:spTree>
    <p:extLst>
      <p:ext uri="{BB962C8B-B14F-4D97-AF65-F5344CB8AC3E}">
        <p14:creationId xmlns:p14="http://schemas.microsoft.com/office/powerpoint/2010/main" val="1292311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set</a:t>
            </a:r>
            <a:r>
              <a:rPr lang="en-GB" baseline="0" dirty="0" smtClean="0"/>
              <a:t> of Phase 2 phonemes with action cards.</a:t>
            </a:r>
            <a:endParaRPr lang="en-GB" dirty="0"/>
          </a:p>
        </p:txBody>
      </p:sp>
      <p:sp>
        <p:nvSpPr>
          <p:cNvPr id="4" name="Slide Number Placeholder 3"/>
          <p:cNvSpPr>
            <a:spLocks noGrp="1"/>
          </p:cNvSpPr>
          <p:nvPr>
            <p:ph type="sldNum" sz="quarter" idx="10"/>
          </p:nvPr>
        </p:nvSpPr>
        <p:spPr/>
        <p:txBody>
          <a:bodyPr/>
          <a:lstStyle/>
          <a:p>
            <a:fld id="{843BBC2F-02AC-4048-AC7B-3FEB8911AF7F}" type="slidenum">
              <a:rPr lang="en-GB" smtClean="0"/>
              <a:t>7</a:t>
            </a:fld>
            <a:endParaRPr lang="en-GB"/>
          </a:p>
        </p:txBody>
      </p:sp>
    </p:spTree>
    <p:extLst>
      <p:ext uri="{BB962C8B-B14F-4D97-AF65-F5344CB8AC3E}">
        <p14:creationId xmlns:p14="http://schemas.microsoft.com/office/powerpoint/2010/main" val="269576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‘s’ card,</a:t>
            </a:r>
            <a:r>
              <a:rPr lang="en-GB" baseline="0" dirty="0" smtClean="0"/>
              <a:t> book and share some of the activities.</a:t>
            </a:r>
            <a:endParaRPr lang="en-GB" dirty="0"/>
          </a:p>
        </p:txBody>
      </p:sp>
      <p:sp>
        <p:nvSpPr>
          <p:cNvPr id="4" name="Slide Number Placeholder 3"/>
          <p:cNvSpPr>
            <a:spLocks noGrp="1"/>
          </p:cNvSpPr>
          <p:nvPr>
            <p:ph type="sldNum" sz="quarter" idx="10"/>
          </p:nvPr>
        </p:nvSpPr>
        <p:spPr/>
        <p:txBody>
          <a:bodyPr/>
          <a:lstStyle/>
          <a:p>
            <a:fld id="{843BBC2F-02AC-4048-AC7B-3FEB8911AF7F}" type="slidenum">
              <a:rPr lang="en-GB" smtClean="0"/>
              <a:t>12</a:t>
            </a:fld>
            <a:endParaRPr lang="en-GB"/>
          </a:p>
        </p:txBody>
      </p:sp>
    </p:spTree>
    <p:extLst>
      <p:ext uri="{BB962C8B-B14F-4D97-AF65-F5344CB8AC3E}">
        <p14:creationId xmlns:p14="http://schemas.microsoft.com/office/powerpoint/2010/main" val="61592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991088-5ABD-4AD5-9B59-EE63FED6C4FD}" type="datetimeFigureOut">
              <a:rPr lang="en-GB" smtClean="0"/>
              <a:t>26/09/2017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FDE36-01B5-46FB-BBFD-9ACD89D2F19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991088-5ABD-4AD5-9B59-EE63FED6C4FD}" type="datetimeFigureOut">
              <a:rPr lang="en-GB" smtClean="0"/>
              <a:t>26/09/2017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FDE36-01B5-46FB-BBFD-9ACD89D2F19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991088-5ABD-4AD5-9B59-EE63FED6C4FD}" type="datetimeFigureOut">
              <a:rPr lang="en-GB" smtClean="0"/>
              <a:t>26/09/2017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FDE36-01B5-46FB-BBFD-9ACD89D2F19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991088-5ABD-4AD5-9B59-EE63FED6C4FD}" type="datetimeFigureOut">
              <a:rPr lang="en-GB" smtClean="0"/>
              <a:t>26/09/2017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FDE36-01B5-46FB-BBFD-9ACD89D2F19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991088-5ABD-4AD5-9B59-EE63FED6C4FD}" type="datetimeFigureOut">
              <a:rPr lang="en-GB" smtClean="0"/>
              <a:t>26/09/2017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FDE36-01B5-46FB-BBFD-9ACD89D2F19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991088-5ABD-4AD5-9B59-EE63FED6C4FD}" type="datetimeFigureOut">
              <a:rPr lang="en-GB" smtClean="0"/>
              <a:t>26/09/2017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FDE36-01B5-46FB-BBFD-9ACD89D2F199}"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991088-5ABD-4AD5-9B59-EE63FED6C4FD}" type="datetimeFigureOut">
              <a:rPr lang="en-GB" smtClean="0"/>
              <a:t>26/09/2017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0FDE36-01B5-46FB-BBFD-9ACD89D2F19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991088-5ABD-4AD5-9B59-EE63FED6C4FD}" type="datetimeFigureOut">
              <a:rPr lang="en-GB" smtClean="0"/>
              <a:t>26/09/2017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0FDE36-01B5-46FB-BBFD-9ACD89D2F19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991088-5ABD-4AD5-9B59-EE63FED6C4FD}" type="datetimeFigureOut">
              <a:rPr lang="en-GB" smtClean="0"/>
              <a:t>26/09/2017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0FDE36-01B5-46FB-BBFD-9ACD89D2F19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91088-5ABD-4AD5-9B59-EE63FED6C4FD}" type="datetimeFigureOut">
              <a:rPr lang="en-GB" smtClean="0"/>
              <a:t>26/09/2017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FDE36-01B5-46FB-BBFD-9ACD89D2F19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991088-5ABD-4AD5-9B59-EE63FED6C4FD}" type="datetimeFigureOut">
              <a:rPr lang="en-GB" smtClean="0"/>
              <a:t>26/09/2017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FDE36-01B5-46FB-BBFD-9ACD89D2F19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91088-5ABD-4AD5-9B59-EE63FED6C4FD}" type="datetimeFigureOut">
              <a:rPr lang="en-GB" smtClean="0"/>
              <a:t>26/09/2017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FDE36-01B5-46FB-BBFD-9ACD89D2F19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ctgames.com/blendingBingo_LS.html" TargetMode="External"/><Relationship Id="rId2" Type="http://schemas.openxmlformats.org/officeDocument/2006/relationships/hyperlink" Target="http://www.phonicsplay.co.uk/member-only/BuriedTreasure2.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2664296"/>
          </a:xfrm>
        </p:spPr>
        <p:txBody>
          <a:bodyPr>
            <a:normAutofit/>
          </a:bodyPr>
          <a:lstStyle/>
          <a:p>
            <a:r>
              <a:rPr lang="en-GB" sz="6600" dirty="0" smtClean="0">
                <a:solidFill>
                  <a:srgbClr val="0070C0"/>
                </a:solidFill>
                <a:latin typeface="SassoonPrimaryInfant" pitchFamily="2" charset="0"/>
              </a:rPr>
              <a:t>Phonics and Reading</a:t>
            </a:r>
            <a:endParaRPr lang="en-GB" sz="6600" dirty="0">
              <a:solidFill>
                <a:srgbClr val="0070C0"/>
              </a:solidFill>
              <a:latin typeface="SassoonPrimaryInfant" pitchFamily="2" charset="0"/>
            </a:endParaRPr>
          </a:p>
        </p:txBody>
      </p:sp>
      <p:sp>
        <p:nvSpPr>
          <p:cNvPr id="3" name="Subtitle 2"/>
          <p:cNvSpPr>
            <a:spLocks noGrp="1"/>
          </p:cNvSpPr>
          <p:nvPr>
            <p:ph type="subTitle" idx="1"/>
          </p:nvPr>
        </p:nvSpPr>
        <p:spPr>
          <a:xfrm>
            <a:off x="1403648" y="260648"/>
            <a:ext cx="6400800" cy="1008112"/>
          </a:xfrm>
        </p:spPr>
        <p:txBody>
          <a:bodyPr/>
          <a:lstStyle/>
          <a:p>
            <a:r>
              <a:rPr lang="en-GB" dirty="0" err="1" smtClean="0"/>
              <a:t>Meldreth</a:t>
            </a:r>
            <a:r>
              <a:rPr lang="en-GB" dirty="0" smtClean="0"/>
              <a:t> Primary School 2017</a:t>
            </a:r>
            <a:endParaRPr lang="en-GB"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637073" y="2843647"/>
            <a:ext cx="3959306" cy="2969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073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SassoonPrimaryInfant" pitchFamily="2" charset="0"/>
              </a:rPr>
              <a:t>Definitions</a:t>
            </a:r>
            <a:endParaRPr lang="en-GB" dirty="0">
              <a:solidFill>
                <a:srgbClr val="002060"/>
              </a:solidFill>
              <a:latin typeface="SassoonPrimaryInfant" pitchFamily="2" charset="0"/>
            </a:endParaRPr>
          </a:p>
        </p:txBody>
      </p:sp>
      <p:sp>
        <p:nvSpPr>
          <p:cNvPr id="3" name="Content Placeholder 2"/>
          <p:cNvSpPr>
            <a:spLocks noGrp="1"/>
          </p:cNvSpPr>
          <p:nvPr>
            <p:ph idx="1"/>
          </p:nvPr>
        </p:nvSpPr>
        <p:spPr/>
        <p:txBody>
          <a:bodyPr>
            <a:normAutofit/>
          </a:bodyPr>
          <a:lstStyle/>
          <a:p>
            <a:pPr lvl="0" fontAlgn="base">
              <a:lnSpc>
                <a:spcPct val="80000"/>
              </a:lnSpc>
              <a:spcAft>
                <a:spcPct val="0"/>
              </a:spcAft>
              <a:buFontTx/>
              <a:buChar char="•"/>
            </a:pPr>
            <a:r>
              <a:rPr lang="en-GB" sz="2500" b="1" kern="0" dirty="0" smtClean="0">
                <a:solidFill>
                  <a:srgbClr val="002060"/>
                </a:solidFill>
                <a:latin typeface="SassoonPrimaryInfant" pitchFamily="2" charset="0"/>
              </a:rPr>
              <a:t>Phonics </a:t>
            </a:r>
            <a:r>
              <a:rPr lang="en-GB" sz="2500" kern="0" dirty="0" smtClean="0">
                <a:solidFill>
                  <a:srgbClr val="002060"/>
                </a:solidFill>
                <a:latin typeface="SassoonPrimaryInfant" pitchFamily="2" charset="0"/>
              </a:rPr>
              <a:t>- </a:t>
            </a:r>
            <a:r>
              <a:rPr lang="en-GB" sz="2500" kern="0" dirty="0">
                <a:solidFill>
                  <a:srgbClr val="002060"/>
                </a:solidFill>
                <a:latin typeface="SassoonPrimaryInfant" pitchFamily="2" charset="0"/>
              </a:rPr>
              <a:t>broad term</a:t>
            </a:r>
          </a:p>
          <a:p>
            <a:pPr lvl="0" fontAlgn="base">
              <a:lnSpc>
                <a:spcPct val="80000"/>
              </a:lnSpc>
              <a:spcAft>
                <a:spcPct val="0"/>
              </a:spcAft>
              <a:buFontTx/>
              <a:buChar char="•"/>
            </a:pPr>
            <a:r>
              <a:rPr lang="en-GB" sz="2500" b="1" kern="0" dirty="0" smtClean="0">
                <a:solidFill>
                  <a:srgbClr val="FF0000"/>
                </a:solidFill>
                <a:latin typeface="SassoonPrimaryInfant" pitchFamily="2" charset="0"/>
              </a:rPr>
              <a:t>Phoneme </a:t>
            </a:r>
            <a:r>
              <a:rPr lang="en-GB" sz="2500" kern="0" dirty="0" smtClean="0">
                <a:solidFill>
                  <a:srgbClr val="FF0000"/>
                </a:solidFill>
                <a:latin typeface="SassoonPrimaryInfant" pitchFamily="2" charset="0"/>
              </a:rPr>
              <a:t>- smallest </a:t>
            </a:r>
            <a:r>
              <a:rPr lang="en-GB" sz="2500" kern="0" dirty="0">
                <a:solidFill>
                  <a:srgbClr val="FF0000"/>
                </a:solidFill>
                <a:latin typeface="SassoonPrimaryInfant" pitchFamily="2" charset="0"/>
              </a:rPr>
              <a:t>unit of sound c-a-t</a:t>
            </a:r>
            <a:endParaRPr lang="en-GB" sz="2500" b="1" kern="0" dirty="0">
              <a:solidFill>
                <a:srgbClr val="FF0000"/>
              </a:solidFill>
              <a:latin typeface="SassoonPrimaryInfant" pitchFamily="2" charset="0"/>
            </a:endParaRPr>
          </a:p>
          <a:p>
            <a:pPr lvl="0" fontAlgn="base">
              <a:lnSpc>
                <a:spcPct val="80000"/>
              </a:lnSpc>
              <a:spcAft>
                <a:spcPct val="0"/>
              </a:spcAft>
              <a:buFontTx/>
              <a:buChar char="•"/>
            </a:pPr>
            <a:r>
              <a:rPr lang="en-GB" sz="2500" b="1" kern="0" dirty="0" smtClean="0">
                <a:solidFill>
                  <a:srgbClr val="002060"/>
                </a:solidFill>
                <a:latin typeface="SassoonPrimaryInfant" pitchFamily="2" charset="0"/>
              </a:rPr>
              <a:t>Grapheme </a:t>
            </a:r>
            <a:r>
              <a:rPr lang="en-GB" sz="2500" kern="0" dirty="0" smtClean="0">
                <a:solidFill>
                  <a:srgbClr val="002060"/>
                </a:solidFill>
                <a:latin typeface="SassoonPrimaryInfant" pitchFamily="2" charset="0"/>
              </a:rPr>
              <a:t>- symbol </a:t>
            </a:r>
            <a:r>
              <a:rPr lang="en-GB" sz="2500" kern="0" dirty="0">
                <a:solidFill>
                  <a:srgbClr val="002060"/>
                </a:solidFill>
                <a:latin typeface="SassoonPrimaryInfant" pitchFamily="2" charset="0"/>
              </a:rPr>
              <a:t>of phoneme </a:t>
            </a:r>
            <a:r>
              <a:rPr lang="en-GB" sz="2500" kern="0" dirty="0" err="1">
                <a:solidFill>
                  <a:srgbClr val="002060"/>
                </a:solidFill>
                <a:latin typeface="SassoonPrimaryInfant" pitchFamily="2" charset="0"/>
              </a:rPr>
              <a:t>ai</a:t>
            </a:r>
            <a:r>
              <a:rPr lang="en-GB" sz="2500" kern="0" dirty="0">
                <a:solidFill>
                  <a:srgbClr val="002060"/>
                </a:solidFill>
                <a:latin typeface="SassoonPrimaryInfant" pitchFamily="2" charset="0"/>
              </a:rPr>
              <a:t> </a:t>
            </a:r>
            <a:r>
              <a:rPr lang="en-GB" sz="2500" kern="0" dirty="0" err="1">
                <a:solidFill>
                  <a:srgbClr val="002060"/>
                </a:solidFill>
                <a:latin typeface="SassoonPrimaryInfant" pitchFamily="2" charset="0"/>
              </a:rPr>
              <a:t>igh</a:t>
            </a:r>
            <a:r>
              <a:rPr lang="en-GB" sz="2500" kern="0" dirty="0">
                <a:solidFill>
                  <a:srgbClr val="002060"/>
                </a:solidFill>
                <a:latin typeface="SassoonPrimaryInfant" pitchFamily="2" charset="0"/>
              </a:rPr>
              <a:t> </a:t>
            </a:r>
            <a:r>
              <a:rPr lang="en-GB" sz="2500" kern="0" dirty="0" err="1" smtClean="0">
                <a:solidFill>
                  <a:srgbClr val="002060"/>
                </a:solidFill>
                <a:latin typeface="SassoonPrimaryInfant" pitchFamily="2" charset="0"/>
              </a:rPr>
              <a:t>th</a:t>
            </a:r>
            <a:endParaRPr lang="en-GB" sz="2500" kern="0" dirty="0" smtClean="0">
              <a:solidFill>
                <a:srgbClr val="002060"/>
              </a:solidFill>
              <a:latin typeface="SassoonPrimaryInfant" pitchFamily="2" charset="0"/>
            </a:endParaRPr>
          </a:p>
          <a:p>
            <a:pPr lvl="0" fontAlgn="base">
              <a:lnSpc>
                <a:spcPct val="80000"/>
              </a:lnSpc>
              <a:spcAft>
                <a:spcPct val="0"/>
              </a:spcAft>
              <a:buFontTx/>
              <a:buChar char="•"/>
            </a:pPr>
            <a:r>
              <a:rPr lang="en-GB" sz="2500" b="1" kern="0" dirty="0" smtClean="0">
                <a:solidFill>
                  <a:srgbClr val="FF0000"/>
                </a:solidFill>
                <a:latin typeface="SassoonPrimaryInfant" pitchFamily="2" charset="0"/>
              </a:rPr>
              <a:t>Digraphs - </a:t>
            </a:r>
            <a:r>
              <a:rPr lang="en-GB" sz="2500" kern="0" dirty="0" smtClean="0">
                <a:solidFill>
                  <a:srgbClr val="FF0000"/>
                </a:solidFill>
                <a:latin typeface="SassoonPrimaryInfant" pitchFamily="2" charset="0"/>
              </a:rPr>
              <a:t>2 </a:t>
            </a:r>
            <a:r>
              <a:rPr lang="en-GB" sz="2500" kern="0" dirty="0">
                <a:solidFill>
                  <a:srgbClr val="FF0000"/>
                </a:solidFill>
                <a:latin typeface="SassoonPrimaryInfant" pitchFamily="2" charset="0"/>
              </a:rPr>
              <a:t>letter graphemes (2 letters making 1 phoneme) </a:t>
            </a:r>
            <a:r>
              <a:rPr lang="en-GB" sz="2500" i="1" kern="0" dirty="0" err="1">
                <a:solidFill>
                  <a:srgbClr val="FF0000"/>
                </a:solidFill>
                <a:latin typeface="SassoonPrimaryInfant" pitchFamily="2" charset="0"/>
              </a:rPr>
              <a:t>sh</a:t>
            </a:r>
            <a:r>
              <a:rPr lang="en-GB" sz="2500" i="1" kern="0" dirty="0">
                <a:solidFill>
                  <a:srgbClr val="FF0000"/>
                </a:solidFill>
                <a:latin typeface="SassoonPrimaryInfant" pitchFamily="2" charset="0"/>
              </a:rPr>
              <a:t> </a:t>
            </a:r>
            <a:r>
              <a:rPr lang="en-GB" sz="2500" i="1" kern="0" dirty="0" err="1">
                <a:solidFill>
                  <a:srgbClr val="FF0000"/>
                </a:solidFill>
                <a:latin typeface="SassoonPrimaryInfant" pitchFamily="2" charset="0"/>
              </a:rPr>
              <a:t>ea</a:t>
            </a:r>
            <a:endParaRPr lang="en-GB" sz="2500" i="1" kern="0" dirty="0">
              <a:solidFill>
                <a:srgbClr val="FF0000"/>
              </a:solidFill>
              <a:latin typeface="SassoonPrimaryInfant" pitchFamily="2" charset="0"/>
            </a:endParaRPr>
          </a:p>
          <a:p>
            <a:pPr lvl="0" fontAlgn="base">
              <a:lnSpc>
                <a:spcPct val="80000"/>
              </a:lnSpc>
              <a:spcAft>
                <a:spcPct val="0"/>
              </a:spcAft>
              <a:buFontTx/>
              <a:buChar char="•"/>
            </a:pPr>
            <a:r>
              <a:rPr lang="en-GB" sz="2500" b="1" kern="0" dirty="0" err="1" smtClean="0">
                <a:solidFill>
                  <a:srgbClr val="002060"/>
                </a:solidFill>
                <a:latin typeface="SassoonPrimaryInfant" pitchFamily="2" charset="0"/>
              </a:rPr>
              <a:t>Trigraphs</a:t>
            </a:r>
            <a:r>
              <a:rPr lang="en-GB" sz="2500" b="1" kern="0" dirty="0" smtClean="0">
                <a:solidFill>
                  <a:srgbClr val="002060"/>
                </a:solidFill>
                <a:latin typeface="SassoonPrimaryInfant" pitchFamily="2" charset="0"/>
              </a:rPr>
              <a:t> - </a:t>
            </a:r>
            <a:r>
              <a:rPr lang="en-GB" sz="2500" kern="0" dirty="0" smtClean="0">
                <a:solidFill>
                  <a:srgbClr val="002060"/>
                </a:solidFill>
                <a:latin typeface="SassoonPrimaryInfant" pitchFamily="2" charset="0"/>
              </a:rPr>
              <a:t> </a:t>
            </a:r>
            <a:r>
              <a:rPr lang="en-GB" sz="2500" kern="0" dirty="0">
                <a:solidFill>
                  <a:srgbClr val="002060"/>
                </a:solidFill>
                <a:latin typeface="SassoonPrimaryInfant" pitchFamily="2" charset="0"/>
              </a:rPr>
              <a:t>3 letter graphemes </a:t>
            </a:r>
            <a:r>
              <a:rPr lang="en-GB" sz="2500" i="1" kern="0" dirty="0" err="1">
                <a:solidFill>
                  <a:srgbClr val="002060"/>
                </a:solidFill>
                <a:latin typeface="SassoonPrimaryInfant" pitchFamily="2" charset="0"/>
              </a:rPr>
              <a:t>igh</a:t>
            </a:r>
            <a:endParaRPr lang="en-GB" sz="2500" i="1" kern="0" dirty="0">
              <a:solidFill>
                <a:srgbClr val="002060"/>
              </a:solidFill>
              <a:latin typeface="SassoonPrimaryInfant" pitchFamily="2" charset="0"/>
            </a:endParaRPr>
          </a:p>
          <a:p>
            <a:pPr lvl="0" fontAlgn="base">
              <a:lnSpc>
                <a:spcPct val="80000"/>
              </a:lnSpc>
              <a:spcAft>
                <a:spcPct val="0"/>
              </a:spcAft>
              <a:buFontTx/>
              <a:buChar char="•"/>
            </a:pPr>
            <a:r>
              <a:rPr lang="en-GB" sz="2500" b="1" kern="0" dirty="0">
                <a:solidFill>
                  <a:srgbClr val="FF0000"/>
                </a:solidFill>
                <a:latin typeface="SassoonPrimaryInfant" pitchFamily="2" charset="0"/>
              </a:rPr>
              <a:t>Split </a:t>
            </a:r>
            <a:r>
              <a:rPr lang="en-GB" sz="2500" b="1" kern="0" dirty="0" smtClean="0">
                <a:solidFill>
                  <a:srgbClr val="FF0000"/>
                </a:solidFill>
                <a:latin typeface="SassoonPrimaryInfant" pitchFamily="2" charset="0"/>
              </a:rPr>
              <a:t>digraph -  </a:t>
            </a:r>
            <a:r>
              <a:rPr lang="en-GB" sz="2500" kern="0" dirty="0">
                <a:solidFill>
                  <a:srgbClr val="FF0000"/>
                </a:solidFill>
                <a:latin typeface="SassoonPrimaryInfant" pitchFamily="2" charset="0"/>
              </a:rPr>
              <a:t>letter has come between 2 letter digraph </a:t>
            </a:r>
            <a:r>
              <a:rPr lang="en-GB" sz="2500" i="1" kern="0" dirty="0">
                <a:solidFill>
                  <a:srgbClr val="FF0000"/>
                </a:solidFill>
                <a:latin typeface="SassoonPrimaryInfant" pitchFamily="2" charset="0"/>
              </a:rPr>
              <a:t>cake</a:t>
            </a:r>
            <a:endParaRPr lang="en-GB" sz="2500" b="1" kern="0" dirty="0">
              <a:solidFill>
                <a:srgbClr val="FF0000"/>
              </a:solidFill>
              <a:latin typeface="SassoonPrimaryInfant" pitchFamily="2" charset="0"/>
            </a:endParaRPr>
          </a:p>
          <a:p>
            <a:pPr fontAlgn="base">
              <a:lnSpc>
                <a:spcPct val="80000"/>
              </a:lnSpc>
              <a:spcAft>
                <a:spcPct val="0"/>
              </a:spcAft>
            </a:pPr>
            <a:r>
              <a:rPr lang="en-GB" sz="2500" b="1" kern="0" dirty="0" smtClean="0">
                <a:solidFill>
                  <a:srgbClr val="002060"/>
                </a:solidFill>
                <a:latin typeface="SassoonPrimaryInfant" pitchFamily="2" charset="0"/>
              </a:rPr>
              <a:t>Segmenting</a:t>
            </a:r>
            <a:r>
              <a:rPr lang="en-GB" sz="2500" kern="0" dirty="0" smtClean="0">
                <a:solidFill>
                  <a:srgbClr val="002060"/>
                </a:solidFill>
                <a:latin typeface="SassoonPrimaryInfant" pitchFamily="2" charset="0"/>
              </a:rPr>
              <a:t> - breaking </a:t>
            </a:r>
            <a:r>
              <a:rPr lang="en-GB" sz="2500" kern="0" dirty="0">
                <a:solidFill>
                  <a:srgbClr val="002060"/>
                </a:solidFill>
                <a:latin typeface="SassoonPrimaryInfant" pitchFamily="2" charset="0"/>
              </a:rPr>
              <a:t>words into phonemes (to spell)</a:t>
            </a:r>
          </a:p>
          <a:p>
            <a:pPr lvl="0" fontAlgn="base">
              <a:lnSpc>
                <a:spcPct val="80000"/>
              </a:lnSpc>
              <a:spcAft>
                <a:spcPct val="0"/>
              </a:spcAft>
              <a:buFontTx/>
              <a:buChar char="•"/>
            </a:pPr>
            <a:r>
              <a:rPr lang="en-GB" sz="2500" b="1" kern="0" dirty="0" smtClean="0">
                <a:solidFill>
                  <a:srgbClr val="FF0000"/>
                </a:solidFill>
                <a:latin typeface="SassoonPrimaryInfant" pitchFamily="2" charset="0"/>
              </a:rPr>
              <a:t>Blending -</a:t>
            </a:r>
            <a:r>
              <a:rPr lang="en-GB" sz="2500" kern="0" dirty="0" smtClean="0">
                <a:solidFill>
                  <a:srgbClr val="FF0000"/>
                </a:solidFill>
                <a:latin typeface="SassoonPrimaryInfant" pitchFamily="2" charset="0"/>
              </a:rPr>
              <a:t> </a:t>
            </a:r>
            <a:r>
              <a:rPr lang="en-GB" sz="2500" kern="0" dirty="0">
                <a:solidFill>
                  <a:srgbClr val="FF0000"/>
                </a:solidFill>
                <a:latin typeface="SassoonPrimaryInfant" pitchFamily="2" charset="0"/>
              </a:rPr>
              <a:t>building words from phonemes (to read)</a:t>
            </a:r>
            <a:endParaRPr lang="en-GB" sz="2500" b="1" kern="0" dirty="0">
              <a:solidFill>
                <a:srgbClr val="FF0000"/>
              </a:solidFill>
              <a:latin typeface="SassoonPrimaryInfant" pitchFamily="2" charset="0"/>
            </a:endParaRPr>
          </a:p>
          <a:p>
            <a:endParaRPr lang="en-GB" dirty="0"/>
          </a:p>
        </p:txBody>
      </p:sp>
    </p:spTree>
    <p:extLst>
      <p:ext uri="{BB962C8B-B14F-4D97-AF65-F5344CB8AC3E}">
        <p14:creationId xmlns:p14="http://schemas.microsoft.com/office/powerpoint/2010/main" val="832338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SassoonPrimaryInfant" pitchFamily="2" charset="0"/>
              </a:rPr>
              <a:t>Teaching approaches</a:t>
            </a:r>
            <a:endParaRPr lang="en-GB" dirty="0">
              <a:solidFill>
                <a:srgbClr val="002060"/>
              </a:solidFill>
              <a:latin typeface="SassoonPrimaryInfant" pitchFamily="2" charset="0"/>
            </a:endParaRPr>
          </a:p>
        </p:txBody>
      </p:sp>
      <p:sp>
        <p:nvSpPr>
          <p:cNvPr id="3" name="Content Placeholder 2"/>
          <p:cNvSpPr>
            <a:spLocks noGrp="1"/>
          </p:cNvSpPr>
          <p:nvPr>
            <p:ph idx="1"/>
          </p:nvPr>
        </p:nvSpPr>
        <p:spPr/>
        <p:txBody>
          <a:bodyPr>
            <a:normAutofit fontScale="77500" lnSpcReduction="20000"/>
          </a:bodyPr>
          <a:lstStyle/>
          <a:p>
            <a:r>
              <a:rPr lang="en-GB" dirty="0" smtClean="0">
                <a:solidFill>
                  <a:srgbClr val="002060"/>
                </a:solidFill>
                <a:latin typeface="SassoonPrimaryInfant" pitchFamily="2" charset="0"/>
              </a:rPr>
              <a:t>Storytime Phonics</a:t>
            </a:r>
          </a:p>
          <a:p>
            <a:r>
              <a:rPr lang="en-GB" dirty="0" smtClean="0">
                <a:solidFill>
                  <a:srgbClr val="002060"/>
                </a:solidFill>
                <a:latin typeface="SassoonPrimaryInfant" pitchFamily="2" charset="0"/>
              </a:rPr>
              <a:t>Fishing for phonemes</a:t>
            </a:r>
          </a:p>
          <a:p>
            <a:r>
              <a:rPr lang="en-GB" dirty="0" smtClean="0">
                <a:solidFill>
                  <a:srgbClr val="002060"/>
                </a:solidFill>
                <a:latin typeface="SassoonPrimaryInfant" pitchFamily="2" charset="0"/>
              </a:rPr>
              <a:t>Hopscotch phonics</a:t>
            </a:r>
          </a:p>
          <a:p>
            <a:r>
              <a:rPr lang="en-GB" dirty="0" smtClean="0">
                <a:solidFill>
                  <a:srgbClr val="002060"/>
                </a:solidFill>
                <a:latin typeface="SassoonPrimaryInfant" pitchFamily="2" charset="0"/>
              </a:rPr>
              <a:t>Noisy letters</a:t>
            </a:r>
          </a:p>
          <a:p>
            <a:r>
              <a:rPr lang="en-GB" dirty="0" smtClean="0">
                <a:solidFill>
                  <a:srgbClr val="002060"/>
                </a:solidFill>
                <a:latin typeface="SassoonPrimaryInfant" pitchFamily="2" charset="0"/>
              </a:rPr>
              <a:t>What’s in the box</a:t>
            </a:r>
          </a:p>
          <a:p>
            <a:r>
              <a:rPr lang="en-GB" dirty="0" smtClean="0">
                <a:solidFill>
                  <a:srgbClr val="002060"/>
                </a:solidFill>
                <a:latin typeface="SassoonPrimaryInfant" pitchFamily="2" charset="0"/>
              </a:rPr>
              <a:t>Washing line</a:t>
            </a:r>
          </a:p>
          <a:p>
            <a:r>
              <a:rPr lang="en-GB" dirty="0" smtClean="0">
                <a:solidFill>
                  <a:srgbClr val="002060"/>
                </a:solidFill>
                <a:latin typeface="SassoonPrimaryInfant" pitchFamily="2" charset="0"/>
              </a:rPr>
              <a:t>Bingo</a:t>
            </a:r>
          </a:p>
          <a:p>
            <a:r>
              <a:rPr lang="en-GB" dirty="0" smtClean="0">
                <a:solidFill>
                  <a:srgbClr val="002060"/>
                </a:solidFill>
                <a:latin typeface="SassoonPrimaryInfant" pitchFamily="2" charset="0"/>
              </a:rPr>
              <a:t>Websites- </a:t>
            </a:r>
            <a:r>
              <a:rPr lang="en-GB" dirty="0" smtClean="0">
                <a:solidFill>
                  <a:srgbClr val="002060"/>
                </a:solidFill>
                <a:latin typeface="SassoonPrimaryInfant" pitchFamily="2" charset="0"/>
                <a:hlinkClick r:id="rId2"/>
              </a:rPr>
              <a:t>phonicsplay</a:t>
            </a:r>
            <a:r>
              <a:rPr lang="en-GB" dirty="0" smtClean="0">
                <a:solidFill>
                  <a:srgbClr val="002060"/>
                </a:solidFill>
                <a:latin typeface="SassoonPrimaryInfant" pitchFamily="2" charset="0"/>
              </a:rPr>
              <a:t>, </a:t>
            </a:r>
            <a:r>
              <a:rPr lang="en-GB" dirty="0" err="1" smtClean="0">
                <a:solidFill>
                  <a:srgbClr val="002060"/>
                </a:solidFill>
                <a:latin typeface="SassoonPrimaryInfant" pitchFamily="2" charset="0"/>
                <a:hlinkClick r:id="rId3"/>
              </a:rPr>
              <a:t>ictgames</a:t>
            </a:r>
            <a:endParaRPr lang="en-GB" dirty="0" smtClean="0">
              <a:solidFill>
                <a:srgbClr val="002060"/>
              </a:solidFill>
              <a:latin typeface="SassoonPrimaryInfant" pitchFamily="2" charset="0"/>
            </a:endParaRPr>
          </a:p>
          <a:p>
            <a:r>
              <a:rPr lang="en-GB" dirty="0" smtClean="0">
                <a:solidFill>
                  <a:srgbClr val="002060"/>
                </a:solidFill>
                <a:latin typeface="SassoonPrimaryInfant" pitchFamily="2" charset="0"/>
              </a:rPr>
              <a:t>Classroom provision supports the application of phonic knowledge and the opportunity to apply it.</a:t>
            </a:r>
          </a:p>
          <a:p>
            <a:r>
              <a:rPr lang="en-GB" dirty="0" smtClean="0">
                <a:solidFill>
                  <a:srgbClr val="002060"/>
                </a:solidFill>
                <a:latin typeface="SassoonPrimaryInfant" pitchFamily="2" charset="0"/>
              </a:rPr>
              <a:t>Since 2012 a new ‘phonics check’ has been completed nationally at the end of Year One</a:t>
            </a:r>
            <a:endParaRPr lang="en-GB" dirty="0">
              <a:solidFill>
                <a:srgbClr val="002060"/>
              </a:solidFill>
              <a:latin typeface="SassoonPrimaryInfant" pitchFamily="2" charset="0"/>
            </a:endParaRPr>
          </a:p>
        </p:txBody>
      </p:sp>
    </p:spTree>
    <p:extLst>
      <p:ext uri="{BB962C8B-B14F-4D97-AF65-F5344CB8AC3E}">
        <p14:creationId xmlns:p14="http://schemas.microsoft.com/office/powerpoint/2010/main" val="3651574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143000"/>
          </a:xfrm>
        </p:spPr>
        <p:txBody>
          <a:bodyPr>
            <a:normAutofit fontScale="90000"/>
          </a:bodyPr>
          <a:lstStyle/>
          <a:p>
            <a:r>
              <a:rPr lang="en-GB" sz="3200" dirty="0" smtClean="0">
                <a:latin typeface="Sassoon Primary" pitchFamily="50" charset="0"/>
              </a:rPr>
              <a:t/>
            </a:r>
            <a:br>
              <a:rPr lang="en-GB" sz="3200" dirty="0" smtClean="0">
                <a:latin typeface="Sassoon Primary" pitchFamily="50" charset="0"/>
              </a:rPr>
            </a:br>
            <a:r>
              <a:rPr lang="en-GB" sz="3200" dirty="0" smtClean="0">
                <a:latin typeface="Sassoon Primary" pitchFamily="50" charset="0"/>
              </a:rPr>
              <a:t/>
            </a:r>
            <a:br>
              <a:rPr lang="en-GB" sz="3200" dirty="0" smtClean="0">
                <a:latin typeface="Sassoon Primary" pitchFamily="50" charset="0"/>
              </a:rPr>
            </a:br>
            <a:r>
              <a:rPr lang="en-GB" sz="3200" dirty="0" smtClean="0">
                <a:latin typeface="Sassoon Primary" pitchFamily="50" charset="0"/>
              </a:rPr>
              <a:t/>
            </a:r>
            <a:br>
              <a:rPr lang="en-GB" sz="3200" dirty="0" smtClean="0">
                <a:latin typeface="Sassoon Primary" pitchFamily="50" charset="0"/>
              </a:rPr>
            </a:br>
            <a:r>
              <a:rPr lang="en-GB" sz="3200" dirty="0">
                <a:latin typeface="Sassoon Primary" pitchFamily="50" charset="0"/>
              </a:rPr>
              <a:t/>
            </a:r>
            <a:br>
              <a:rPr lang="en-GB" sz="3200" dirty="0">
                <a:latin typeface="Sassoon Primary" pitchFamily="50" charset="0"/>
              </a:rPr>
            </a:br>
            <a:r>
              <a:rPr lang="en-GB" sz="2200" dirty="0" smtClean="0">
                <a:latin typeface="Sassoon Primary" pitchFamily="50" charset="0"/>
              </a:rPr>
              <a:t>All of our phonics teaching is embedded within the context of real books.</a:t>
            </a:r>
            <a:br>
              <a:rPr lang="en-GB" sz="2200" dirty="0" smtClean="0">
                <a:latin typeface="Sassoon Primary" pitchFamily="50" charset="0"/>
              </a:rPr>
            </a:br>
            <a:r>
              <a:rPr lang="en-US" sz="2200" dirty="0">
                <a:latin typeface="Sassoon Primary" pitchFamily="50" charset="0"/>
              </a:rPr>
              <a:t>Each sound is taught through a real story book written by some of the best-loved authors, </a:t>
            </a:r>
            <a:r>
              <a:rPr lang="en-US" sz="2200" dirty="0" smtClean="0">
                <a:latin typeface="Sassoon Primary" pitchFamily="50" charset="0"/>
              </a:rPr>
              <a:t>and the follow up activities are multi sensory, making the learning meaningful and engaging.</a:t>
            </a:r>
            <a:br>
              <a:rPr lang="en-US" sz="2200" dirty="0" smtClean="0">
                <a:latin typeface="Sassoon Primary" pitchFamily="50" charset="0"/>
              </a:rPr>
            </a:br>
            <a:r>
              <a:rPr lang="en-US" sz="2200" dirty="0" smtClean="0">
                <a:latin typeface="Sassoon Primary" pitchFamily="50" charset="0"/>
              </a:rPr>
              <a:t>This approach also gives us the opportunity to engage with inspiring story books and cover comprehension skills.</a:t>
            </a:r>
            <a:r>
              <a:rPr lang="en-GB" sz="2200" dirty="0">
                <a:latin typeface="Sassoon Primary" pitchFamily="50" charset="0"/>
              </a:rPr>
              <a:t/>
            </a:r>
            <a:br>
              <a:rPr lang="en-GB" sz="2200" dirty="0">
                <a:latin typeface="Sassoon Primary" pitchFamily="50" charset="0"/>
              </a:rPr>
            </a:br>
            <a:r>
              <a:rPr lang="en-GB" sz="2200" dirty="0" smtClean="0">
                <a:latin typeface="Sassoon Primary" pitchFamily="50" charset="0"/>
              </a:rPr>
              <a:t/>
            </a:r>
            <a:br>
              <a:rPr lang="en-GB" sz="2200" dirty="0" smtClean="0">
                <a:latin typeface="Sassoon Primary" pitchFamily="50" charset="0"/>
              </a:rPr>
            </a:br>
            <a:r>
              <a:rPr lang="en-GB" sz="2200" dirty="0" smtClean="0">
                <a:latin typeface="Sassoon Primary" pitchFamily="50" charset="0"/>
              </a:rPr>
              <a:t>For example, s will be taught through the story ‘My Pet Snake’.</a:t>
            </a:r>
            <a:endParaRPr lang="en-GB" sz="2200" dirty="0">
              <a:latin typeface="Sassoon Primary" pitchFamily="50"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60648"/>
            <a:ext cx="2004814"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83159"/>
            <a:ext cx="1435487" cy="2031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409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SassoonPrimaryInfant" pitchFamily="2" charset="0"/>
              </a:rPr>
              <a:t>Sound buttons</a:t>
            </a:r>
            <a:endParaRPr lang="en-GB" dirty="0">
              <a:solidFill>
                <a:srgbClr val="002060"/>
              </a:solidFill>
              <a:latin typeface="SassoonPrimaryInfant" pitchFamily="2" charset="0"/>
            </a:endParaRPr>
          </a:p>
        </p:txBody>
      </p:sp>
      <p:sp>
        <p:nvSpPr>
          <p:cNvPr id="3" name="Content Placeholder 2"/>
          <p:cNvSpPr>
            <a:spLocks noGrp="1"/>
          </p:cNvSpPr>
          <p:nvPr>
            <p:ph idx="1"/>
          </p:nvPr>
        </p:nvSpPr>
        <p:spPr/>
        <p:txBody>
          <a:bodyPr/>
          <a:lstStyle/>
          <a:p>
            <a:r>
              <a:rPr lang="en-GB" dirty="0" smtClean="0">
                <a:solidFill>
                  <a:srgbClr val="002060"/>
                </a:solidFill>
                <a:latin typeface="SassoonPrimaryInfant" pitchFamily="2" charset="0"/>
              </a:rPr>
              <a:t>Look at the words and decide how many phonemes are in each word</a:t>
            </a:r>
          </a:p>
          <a:p>
            <a:r>
              <a:rPr lang="en-GB" dirty="0" smtClean="0">
                <a:solidFill>
                  <a:srgbClr val="002060"/>
                </a:solidFill>
                <a:latin typeface="SassoonPrimaryInfant" pitchFamily="2" charset="0"/>
              </a:rPr>
              <a:t>Tip</a:t>
            </a:r>
            <a:r>
              <a:rPr lang="en-GB" i="1" dirty="0" smtClean="0">
                <a:solidFill>
                  <a:srgbClr val="002060"/>
                </a:solidFill>
                <a:latin typeface="SassoonPrimaryInfant" pitchFamily="2" charset="0"/>
              </a:rPr>
              <a:t>- cat has 3</a:t>
            </a:r>
            <a:endParaRPr lang="en-GB" i="1" dirty="0">
              <a:solidFill>
                <a:srgbClr val="002060"/>
              </a:solidFill>
              <a:latin typeface="SassoonPrimaryInfant" pitchFamily="2" charset="0"/>
            </a:endParaRPr>
          </a:p>
        </p:txBody>
      </p:sp>
    </p:spTree>
    <p:extLst>
      <p:ext uri="{BB962C8B-B14F-4D97-AF65-F5344CB8AC3E}">
        <p14:creationId xmlns:p14="http://schemas.microsoft.com/office/powerpoint/2010/main" val="1502589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62128927"/>
              </p:ext>
            </p:extLst>
          </p:nvPr>
        </p:nvGraphicFramePr>
        <p:xfrm>
          <a:off x="251520" y="332656"/>
          <a:ext cx="8413828" cy="5666913"/>
        </p:xfrm>
        <a:graphic>
          <a:graphicData uri="http://schemas.openxmlformats.org/drawingml/2006/table">
            <a:tbl>
              <a:tblPr/>
              <a:tblGrid>
                <a:gridCol w="2088232"/>
                <a:gridCol w="1054266"/>
                <a:gridCol w="1054266"/>
                <a:gridCol w="1054266"/>
                <a:gridCol w="1054266"/>
                <a:gridCol w="1054266"/>
                <a:gridCol w="1054266"/>
              </a:tblGrid>
              <a:tr h="4014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Sassoon Primary" pitchFamily="50" charset="0"/>
                          <a:cs typeface="Times New Roman" pitchFamily="18" charset="0"/>
                        </a:rPr>
                        <a:t>Word</a:t>
                      </a:r>
                      <a:endParaRPr kumimoji="0" lang="en-GB" sz="1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Sassoon Primary" pitchFamily="50" charset="0"/>
                          <a:cs typeface="Times New Roman" pitchFamily="18" charset="0"/>
                        </a:rPr>
                        <a:t>Can you segment the sounds in these words?</a:t>
                      </a:r>
                      <a:endParaRPr kumimoji="0" lang="en-GB" sz="1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843915">
                <a:tc>
                  <a:txBody>
                    <a:bodyPr/>
                    <a:lstStyle/>
                    <a:p>
                      <a:pPr algn="ctr"/>
                      <a:r>
                        <a:rPr lang="en-GB" sz="3200" b="1" dirty="0" smtClean="0">
                          <a:solidFill>
                            <a:srgbClr val="0070C0"/>
                          </a:solidFill>
                          <a:latin typeface="CCW Cursive Writing 1" panose="03050602040000000000" pitchFamily="66" charset="0"/>
                        </a:rPr>
                        <a:t>       </a:t>
                      </a:r>
                      <a:r>
                        <a:rPr lang="en-GB" sz="3200" b="0" dirty="0" smtClean="0">
                          <a:solidFill>
                            <a:srgbClr val="0070C0"/>
                          </a:solidFill>
                          <a:latin typeface="CCW Cursive Writing 1" panose="03050602040000000000" pitchFamily="66" charset="0"/>
                        </a:rPr>
                        <a:t>sun</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GB" sz="2800" dirty="0" smtClean="0">
                          <a:latin typeface="CCW Cursive Writing 1" panose="03050602040000000000" pitchFamily="66" charset="0"/>
                          <a:ea typeface="Arial Unicode MS" panose="020B0604020202020204" pitchFamily="34" charset="-128"/>
                          <a:cs typeface="Arial Unicode MS" panose="020B0604020202020204" pitchFamily="34" charset="-128"/>
                        </a:rPr>
                        <a:t>   s</a:t>
                      </a:r>
                      <a:endParaRPr lang="en-GB" sz="2800" dirty="0">
                        <a:latin typeface="CCW Cursive Writing 1" panose="03050602040000000000" pitchFamily="66" charset="0"/>
                        <a:ea typeface="Arial Unicode MS" panose="020B0604020202020204" pitchFamily="34" charset="-128"/>
                        <a:cs typeface="Arial Unicode MS" panose="020B0604020202020204" pitchFamily="34" charset="-128"/>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GB" sz="2800" dirty="0" smtClean="0">
                        <a:latin typeface="CCW Cursive Writing 1" panose="03050602040000000000" pitchFamily="66" charset="0"/>
                        <a:ea typeface="Arial Unicode MS" panose="020B0604020202020204" pitchFamily="34" charset="-128"/>
                        <a:cs typeface="Arial Unicode MS" panose="020B0604020202020204" pitchFamily="34" charset="-128"/>
                      </a:endParaRPr>
                    </a:p>
                    <a:p>
                      <a:pPr algn="ctr"/>
                      <a:r>
                        <a:rPr lang="en-GB" sz="2800" dirty="0" smtClean="0">
                          <a:latin typeface="CCW Cursive Writing 1" panose="03050602040000000000" pitchFamily="66" charset="0"/>
                          <a:ea typeface="Arial Unicode MS" panose="020B0604020202020204" pitchFamily="34" charset="-128"/>
                          <a:cs typeface="Arial Unicode MS" panose="020B0604020202020204" pitchFamily="34" charset="-128"/>
                        </a:rPr>
                        <a:t>u</a:t>
                      </a:r>
                      <a:endParaRPr lang="en-GB" sz="2800" dirty="0">
                        <a:latin typeface="CCW Cursive Writing 1" panose="03050602040000000000" pitchFamily="66" charset="0"/>
                        <a:ea typeface="Arial Unicode MS" panose="020B0604020202020204" pitchFamily="34" charset="-128"/>
                        <a:cs typeface="Arial Unicode MS" panose="020B0604020202020204" pitchFamily="34" charset="-128"/>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CCW Cursive Writing 1" panose="03050602040000000000" pitchFamily="66" charset="0"/>
                        </a:rPr>
                        <a:t>n</a:t>
                      </a:r>
                    </a:p>
                  </a:txBody>
                  <a:tcPr marT="45717" marB="457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accent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accent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49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70C0"/>
                          </a:solidFill>
                          <a:effectLst/>
                          <a:latin typeface="CCW Cursive Writing 1" panose="03050602040000000000" pitchFamily="66" charset="0"/>
                          <a:cs typeface="Times New Roman" pitchFamily="18" charset="0"/>
                        </a:rPr>
                        <a:t>shelf</a:t>
                      </a:r>
                      <a:endParaRPr kumimoji="0" lang="en-GB" sz="2800" b="0" i="0" u="none" strike="noStrike" cap="none" normalizeH="0" baseline="0" dirty="0" smtClean="0">
                        <a:ln>
                          <a:noFill/>
                        </a:ln>
                        <a:solidFill>
                          <a:srgbClr val="0070C0"/>
                        </a:solidFill>
                        <a:effectLst/>
                        <a:latin typeface="CCW Cursive Writing 1" panose="03050602040000000000" pitchFamily="66"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CCW Cursive Writing 1" panose="03050602040000000000" pitchFamily="66" charset="0"/>
                        </a:rPr>
                        <a:t>sh</a:t>
                      </a:r>
                      <a:endParaRPr kumimoji="0" lang="en-GB" sz="2800" b="0" i="0" u="none" strike="noStrike" cap="none" normalizeH="0" baseline="0" dirty="0" smtClean="0">
                        <a:ln>
                          <a:noFill/>
                        </a:ln>
                        <a:solidFill>
                          <a:schemeClr val="tx1"/>
                        </a:solidFill>
                        <a:effectLst/>
                        <a:latin typeface="CCW Cursive Writing 1" panose="03050602040000000000" pitchFamily="66"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CCW Cursive Writing 1" panose="03050602040000000000" pitchFamily="66"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CCW Cursive Writing 1" panose="03050602040000000000" pitchFamily="66"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accent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accent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20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70C0"/>
                          </a:solidFill>
                          <a:effectLst/>
                          <a:latin typeface="CCW Cursive Writing 1" panose="03050602040000000000" pitchFamily="66" charset="0"/>
                          <a:cs typeface="Times New Roman" pitchFamily="18" charset="0"/>
                        </a:rPr>
                        <a:t>dress</a:t>
                      </a:r>
                      <a:endParaRPr kumimoji="0" lang="en-GB" sz="2800" b="0" i="0" u="none" strike="noStrike" cap="none" normalizeH="0" baseline="0" dirty="0" smtClean="0">
                        <a:ln>
                          <a:noFill/>
                        </a:ln>
                        <a:solidFill>
                          <a:srgbClr val="0070C0"/>
                        </a:solidFill>
                        <a:effectLst/>
                        <a:latin typeface="CCW Cursive Writing 1" panose="03050602040000000000" pitchFamily="66"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accent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accent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391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70C0"/>
                          </a:solidFill>
                          <a:effectLst/>
                          <a:latin typeface="CCW Cursive Writing 1" panose="03050602040000000000" pitchFamily="66" charset="0"/>
                          <a:cs typeface="Times New Roman" pitchFamily="18" charset="0"/>
                        </a:rPr>
                        <a:t>think</a:t>
                      </a:r>
                      <a:endParaRPr kumimoji="0" lang="en-GB" sz="2800" b="0" i="0" u="none" strike="noStrike" cap="none" normalizeH="0" baseline="0" dirty="0" smtClean="0">
                        <a:ln>
                          <a:noFill/>
                        </a:ln>
                        <a:solidFill>
                          <a:srgbClr val="0070C0"/>
                        </a:solidFill>
                        <a:effectLst/>
                        <a:latin typeface="CCW Cursive Writing 1" panose="03050602040000000000" pitchFamily="66"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accent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accent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391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70C0"/>
                          </a:solidFill>
                          <a:effectLst/>
                          <a:latin typeface="CCW Cursive Writing 1" panose="03050602040000000000" pitchFamily="66" charset="0"/>
                        </a:rPr>
                        <a:t>ring</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accent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accent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391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0070C0"/>
                          </a:solidFill>
                          <a:effectLst/>
                          <a:latin typeface="CCW Cursive Writing 1" panose="03050602040000000000" pitchFamily="66" charset="0"/>
                        </a:rPr>
                        <a:t>rabbit</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accent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accent1"/>
                        </a:solidFill>
                        <a:effectLst/>
                        <a:latin typeface="Sassoon Primary" pitchFamily="50"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18558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SassoonPrimaryInfant" pitchFamily="2" charset="0"/>
              </a:rPr>
              <a:t>Reading in school</a:t>
            </a:r>
            <a:endParaRPr lang="en-GB" dirty="0">
              <a:solidFill>
                <a:srgbClr val="002060"/>
              </a:solidFill>
              <a:latin typeface="SassoonPrimaryInfant" pitchFamily="2" charset="0"/>
            </a:endParaRPr>
          </a:p>
        </p:txBody>
      </p:sp>
      <p:sp>
        <p:nvSpPr>
          <p:cNvPr id="3" name="Content Placeholder 2"/>
          <p:cNvSpPr>
            <a:spLocks noGrp="1"/>
          </p:cNvSpPr>
          <p:nvPr>
            <p:ph idx="1"/>
          </p:nvPr>
        </p:nvSpPr>
        <p:spPr/>
        <p:txBody>
          <a:bodyPr/>
          <a:lstStyle/>
          <a:p>
            <a:r>
              <a:rPr lang="en-GB" dirty="0" smtClean="0">
                <a:solidFill>
                  <a:srgbClr val="002060"/>
                </a:solidFill>
                <a:latin typeface="SassoonPrimaryInfant" pitchFamily="2" charset="0"/>
              </a:rPr>
              <a:t>Emphasis in school is on teaching reading skills specifically through guided reading sessions, as well as class teaching.</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077072"/>
            <a:ext cx="1512168"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429000"/>
            <a:ext cx="135255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429000"/>
            <a:ext cx="10953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075" y="4678062"/>
            <a:ext cx="18859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678062"/>
            <a:ext cx="11239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58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SassoonPrimaryInfant" pitchFamily="2" charset="0"/>
              </a:rPr>
              <a:t>Helping your child at home</a:t>
            </a:r>
            <a:endParaRPr lang="en-GB" dirty="0">
              <a:solidFill>
                <a:srgbClr val="002060"/>
              </a:solidFill>
              <a:latin typeface="SassoonPrimaryInfant" pitchFamily="2" charset="0"/>
            </a:endParaRPr>
          </a:p>
        </p:txBody>
      </p:sp>
      <p:sp>
        <p:nvSpPr>
          <p:cNvPr id="3" name="Content Placeholder 2"/>
          <p:cNvSpPr>
            <a:spLocks noGrp="1"/>
          </p:cNvSpPr>
          <p:nvPr>
            <p:ph idx="1"/>
          </p:nvPr>
        </p:nvSpPr>
        <p:spPr/>
        <p:txBody>
          <a:bodyPr>
            <a:normAutofit fontScale="92500" lnSpcReduction="20000"/>
          </a:bodyPr>
          <a:lstStyle/>
          <a:p>
            <a:r>
              <a:rPr lang="en-GB" dirty="0" smtClean="0">
                <a:solidFill>
                  <a:srgbClr val="002060"/>
                </a:solidFill>
                <a:latin typeface="SassoonPrimaryInfant" pitchFamily="2" charset="0"/>
              </a:rPr>
              <a:t>A little goes a long way- 10 minutes 4/5 times a week is ideal.</a:t>
            </a:r>
          </a:p>
          <a:p>
            <a:r>
              <a:rPr lang="en-GB" dirty="0" smtClean="0">
                <a:solidFill>
                  <a:srgbClr val="FF0000"/>
                </a:solidFill>
                <a:latin typeface="SassoonPrimaryInfant" pitchFamily="2" charset="0"/>
              </a:rPr>
              <a:t>Try to avoid busy nights.</a:t>
            </a:r>
          </a:p>
          <a:p>
            <a:r>
              <a:rPr lang="en-GB" dirty="0" smtClean="0">
                <a:solidFill>
                  <a:srgbClr val="002060"/>
                </a:solidFill>
                <a:latin typeface="SassoonPrimaryInfant" pitchFamily="2" charset="0"/>
              </a:rPr>
              <a:t>Find a comfortable spot away from distractions or possible interruptions.</a:t>
            </a:r>
          </a:p>
          <a:p>
            <a:r>
              <a:rPr lang="en-GB" dirty="0" smtClean="0">
                <a:solidFill>
                  <a:srgbClr val="FF0000"/>
                </a:solidFill>
                <a:latin typeface="SassoonPrimaryInfant" pitchFamily="2" charset="0"/>
              </a:rPr>
              <a:t>Children often enjoy reading the same book over and over again - try to stay interested as the repetition will build confidence. </a:t>
            </a:r>
          </a:p>
          <a:p>
            <a:r>
              <a:rPr lang="en-GB" dirty="0" smtClean="0">
                <a:solidFill>
                  <a:srgbClr val="002060"/>
                </a:solidFill>
                <a:latin typeface="SassoonPrimaryInfant" pitchFamily="2" charset="0"/>
              </a:rPr>
              <a:t>Read </a:t>
            </a:r>
            <a:r>
              <a:rPr lang="en-GB" i="1" dirty="0" smtClean="0">
                <a:solidFill>
                  <a:srgbClr val="002060"/>
                </a:solidFill>
                <a:latin typeface="SassoonPrimaryInfant" pitchFamily="2" charset="0"/>
              </a:rPr>
              <a:t>to </a:t>
            </a:r>
            <a:r>
              <a:rPr lang="en-GB" dirty="0" smtClean="0">
                <a:solidFill>
                  <a:srgbClr val="002060"/>
                </a:solidFill>
                <a:latin typeface="SassoonPrimaryInfant" pitchFamily="2" charset="0"/>
              </a:rPr>
              <a:t>your child.  Build vocabulary and understanding of story structures alongside phonics</a:t>
            </a:r>
            <a:endParaRPr lang="en-GB" dirty="0">
              <a:solidFill>
                <a:srgbClr val="002060"/>
              </a:solidFill>
              <a:latin typeface="SassoonPrimaryInfant" pitchFamily="2" charset="0"/>
            </a:endParaRPr>
          </a:p>
        </p:txBody>
      </p:sp>
    </p:spTree>
    <p:extLst>
      <p:ext uri="{BB962C8B-B14F-4D97-AF65-F5344CB8AC3E}">
        <p14:creationId xmlns:p14="http://schemas.microsoft.com/office/powerpoint/2010/main" val="1047852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SassoonPrimaryInfant" pitchFamily="2" charset="0"/>
              </a:rPr>
              <a:t>Reading at home</a:t>
            </a:r>
            <a:endParaRPr lang="en-GB" dirty="0">
              <a:solidFill>
                <a:srgbClr val="002060"/>
              </a:solidFill>
              <a:latin typeface="SassoonPrimaryInfant" pitchFamily="2" charset="0"/>
            </a:endParaRPr>
          </a:p>
        </p:txBody>
      </p:sp>
      <p:sp>
        <p:nvSpPr>
          <p:cNvPr id="3" name="Content Placeholder 2"/>
          <p:cNvSpPr>
            <a:spLocks noGrp="1"/>
          </p:cNvSpPr>
          <p:nvPr>
            <p:ph idx="1"/>
          </p:nvPr>
        </p:nvSpPr>
        <p:spPr/>
        <p:txBody>
          <a:bodyPr/>
          <a:lstStyle/>
          <a:p>
            <a:r>
              <a:rPr lang="en-GB" dirty="0" smtClean="0">
                <a:solidFill>
                  <a:srgbClr val="002060"/>
                </a:solidFill>
                <a:latin typeface="Sassoon Primary" pitchFamily="50" charset="0"/>
              </a:rPr>
              <a:t>Explore the front cover</a:t>
            </a:r>
          </a:p>
          <a:p>
            <a:r>
              <a:rPr lang="en-GB" dirty="0" smtClean="0">
                <a:solidFill>
                  <a:srgbClr val="FF0000"/>
                </a:solidFill>
                <a:latin typeface="Sassoon Primary" pitchFamily="50" charset="0"/>
              </a:rPr>
              <a:t>Walk through the book first</a:t>
            </a:r>
          </a:p>
          <a:p>
            <a:r>
              <a:rPr lang="en-GB" dirty="0" smtClean="0">
                <a:solidFill>
                  <a:srgbClr val="002060"/>
                </a:solidFill>
                <a:latin typeface="Sassoon Primary" pitchFamily="50" charset="0"/>
              </a:rPr>
              <a:t>Share the reading</a:t>
            </a:r>
          </a:p>
          <a:p>
            <a:pPr marL="0" indent="0">
              <a:buNone/>
            </a:pPr>
            <a:endParaRPr lang="en-GB" dirty="0" smtClean="0">
              <a:solidFill>
                <a:srgbClr val="002060"/>
              </a:solidFill>
              <a:latin typeface="Sassoon Primary" pitchFamily="50" charset="0"/>
            </a:endParaRPr>
          </a:p>
          <a:p>
            <a:pPr marL="0" indent="0">
              <a:buNone/>
            </a:pPr>
            <a:r>
              <a:rPr lang="en-GB" dirty="0" smtClean="0">
                <a:solidFill>
                  <a:srgbClr val="002060"/>
                </a:solidFill>
                <a:latin typeface="Sassoon Primary" pitchFamily="50" charset="0"/>
              </a:rPr>
              <a:t>(assisted blending, my turn, your turn)</a:t>
            </a:r>
          </a:p>
          <a:p>
            <a:r>
              <a:rPr lang="en-GB" dirty="0" smtClean="0">
                <a:latin typeface="Sassoon Primary" pitchFamily="50" charset="0"/>
              </a:rPr>
              <a:t> </a:t>
            </a:r>
            <a:r>
              <a:rPr lang="en-GB" dirty="0" smtClean="0">
                <a:solidFill>
                  <a:srgbClr val="FF0000"/>
                </a:solidFill>
                <a:latin typeface="Sassoon Primary" pitchFamily="50" charset="0"/>
              </a:rPr>
              <a:t>Read the book several times. 3 times to avoid the ‘limp-a-long’ 1) decode 2) comprehension 3) story teller’s voice</a:t>
            </a:r>
            <a:endParaRPr lang="en-GB" dirty="0">
              <a:solidFill>
                <a:srgbClr val="FF0000"/>
              </a:solidFill>
              <a:latin typeface="Sassoon Primary" pitchFamily="50" charset="0"/>
            </a:endParaRPr>
          </a:p>
        </p:txBody>
      </p:sp>
      <p:pic>
        <p:nvPicPr>
          <p:cNvPr id="1027" name="Picture 3" descr="C:\Users\ksamways\AppData\Local\Microsoft\Windows\Temporary Internet Files\Content.IE5\0DLLQB5N\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060848"/>
            <a:ext cx="726034" cy="910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samways\AppData\Local\Microsoft\Windows\Temporary Internet Files\Content.IE5\X42APLNU\MC9001572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732243"/>
            <a:ext cx="1485435" cy="121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964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SassoonPrimaryInfant" pitchFamily="2" charset="0"/>
              </a:rPr>
              <a:t>When children become stuck</a:t>
            </a:r>
            <a:endParaRPr lang="en-GB" dirty="0">
              <a:solidFill>
                <a:srgbClr val="002060"/>
              </a:solidFill>
              <a:latin typeface="SassoonPrimaryInfant" pitchFamily="2"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dirty="0">
                <a:solidFill>
                  <a:srgbClr val="FF0000"/>
                </a:solidFill>
                <a:latin typeface="Sassoon Primary" pitchFamily="50" charset="0"/>
              </a:rPr>
              <a:t>D</a:t>
            </a:r>
            <a:r>
              <a:rPr lang="en-GB" dirty="0" smtClean="0">
                <a:solidFill>
                  <a:srgbClr val="FF0000"/>
                </a:solidFill>
                <a:latin typeface="Sassoon Primary" pitchFamily="50" charset="0"/>
              </a:rPr>
              <a:t>on’t jump in too quickly!</a:t>
            </a:r>
          </a:p>
          <a:p>
            <a:pPr marL="0" indent="0">
              <a:buNone/>
            </a:pPr>
            <a:r>
              <a:rPr lang="en-GB" dirty="0" smtClean="0">
                <a:solidFill>
                  <a:srgbClr val="002060"/>
                </a:solidFill>
                <a:latin typeface="Sassoon Primary" pitchFamily="50" charset="0"/>
              </a:rPr>
              <a:t>Give children time to think and encourage them to use all the available information</a:t>
            </a:r>
          </a:p>
          <a:p>
            <a:pPr marL="0" indent="0">
              <a:buNone/>
            </a:pPr>
            <a:r>
              <a:rPr lang="en-GB" u="sng" dirty="0" smtClean="0">
                <a:solidFill>
                  <a:srgbClr val="FF0000"/>
                </a:solidFill>
                <a:latin typeface="Sassoon Primary" pitchFamily="50" charset="0"/>
              </a:rPr>
              <a:t>Phonics first</a:t>
            </a:r>
            <a:r>
              <a:rPr lang="en-GB" dirty="0" smtClean="0">
                <a:solidFill>
                  <a:srgbClr val="FF0000"/>
                </a:solidFill>
                <a:latin typeface="Sassoon Primary" pitchFamily="50" charset="0"/>
              </a:rPr>
              <a:t> ‘sounding out’</a:t>
            </a:r>
          </a:p>
          <a:p>
            <a:pPr marL="0" indent="0">
              <a:buNone/>
            </a:pPr>
            <a:r>
              <a:rPr lang="en-GB" dirty="0" smtClean="0">
                <a:solidFill>
                  <a:srgbClr val="002060"/>
                </a:solidFill>
                <a:latin typeface="Sassoon Primary" pitchFamily="50" charset="0"/>
              </a:rPr>
              <a:t>Re-read the sentence until you reach the unknown word then use the first sound in that word together with the picture</a:t>
            </a:r>
          </a:p>
          <a:p>
            <a:pPr marL="0" indent="0">
              <a:buNone/>
            </a:pPr>
            <a:r>
              <a:rPr lang="en-GB" dirty="0" smtClean="0">
                <a:solidFill>
                  <a:srgbClr val="FF0000"/>
                </a:solidFill>
                <a:latin typeface="Sassoon Primary" pitchFamily="50" charset="0"/>
              </a:rPr>
              <a:t>Refer back to high frequency flashcards (Star words)</a:t>
            </a:r>
          </a:p>
          <a:p>
            <a:pPr marL="0" indent="0">
              <a:buNone/>
            </a:pPr>
            <a:r>
              <a:rPr lang="en-GB" dirty="0" smtClean="0">
                <a:solidFill>
                  <a:srgbClr val="002060"/>
                </a:solidFill>
                <a:latin typeface="Sassoon Primary" pitchFamily="50" charset="0"/>
              </a:rPr>
              <a:t>If your child is still unable to read the word, then you read it.  Ensure that your child re-reads the sentence correctly.</a:t>
            </a:r>
          </a:p>
          <a:p>
            <a:pPr marL="0" indent="0">
              <a:buNone/>
            </a:pPr>
            <a:endParaRPr lang="en-GB" dirty="0">
              <a:latin typeface="Sassoon Primary" pitchFamily="50" charset="0"/>
            </a:endParaRPr>
          </a:p>
          <a:p>
            <a:pPr marL="0" indent="0">
              <a:buNone/>
            </a:pPr>
            <a:r>
              <a:rPr lang="en-GB" dirty="0" smtClean="0">
                <a:solidFill>
                  <a:srgbClr val="FF0000"/>
                </a:solidFill>
                <a:latin typeface="Sassoon Primary" pitchFamily="50" charset="0"/>
              </a:rPr>
              <a:t>Understanding text (reading comprehension) is the ultimate aim.  </a:t>
            </a:r>
            <a:r>
              <a:rPr lang="en-GB" u="sng" dirty="0" smtClean="0">
                <a:solidFill>
                  <a:srgbClr val="FF0000"/>
                </a:solidFill>
                <a:latin typeface="Sassoon Primary" pitchFamily="50" charset="0"/>
              </a:rPr>
              <a:t> </a:t>
            </a:r>
            <a:endParaRPr lang="en-GB" u="sng" dirty="0">
              <a:solidFill>
                <a:srgbClr val="FF0000"/>
              </a:solidFill>
              <a:latin typeface="Sassoon Primary" pitchFamily="50" charset="0"/>
            </a:endParaRPr>
          </a:p>
        </p:txBody>
      </p:sp>
    </p:spTree>
    <p:extLst>
      <p:ext uri="{BB962C8B-B14F-4D97-AF65-F5344CB8AC3E}">
        <p14:creationId xmlns:p14="http://schemas.microsoft.com/office/powerpoint/2010/main" val="1922037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931597"/>
            <a:ext cx="8229600" cy="2404864"/>
          </a:xfrm>
        </p:spPr>
        <p:txBody>
          <a:bodyPr/>
          <a:lstStyle/>
          <a:p>
            <a:endParaRPr lang="en-GB" sz="2800" dirty="0" smtClean="0">
              <a:latin typeface="Sassoon Primary" pitchFamily="50" charset="0"/>
            </a:endParaRPr>
          </a:p>
          <a:p>
            <a:endParaRPr lang="en-GB" sz="2800" dirty="0">
              <a:latin typeface="Sassoon Primary" pitchFamily="50" charset="0"/>
            </a:endParaRPr>
          </a:p>
          <a:p>
            <a:pPr marL="0" indent="0">
              <a:buNone/>
            </a:pPr>
            <a:r>
              <a:rPr lang="en-GB" sz="2800" dirty="0" smtClean="0">
                <a:latin typeface="Sassoon Primary" pitchFamily="50" charset="0"/>
              </a:rPr>
              <a:t>If you have any questions or concerns about phonics or reading throughout the year, please do not hesitate to come and speak to us.</a:t>
            </a:r>
          </a:p>
          <a:p>
            <a:endParaRPr lang="en-GB" dirty="0">
              <a:latin typeface="Sassoon Primary" pitchFamily="50" charset="0"/>
            </a:endParaRPr>
          </a:p>
          <a:p>
            <a:endParaRPr lang="en-GB" dirty="0">
              <a:latin typeface="Sassoon Primary" pitchFamily="50" charset="0"/>
            </a:endParaRPr>
          </a:p>
        </p:txBody>
      </p:sp>
      <p:sp>
        <p:nvSpPr>
          <p:cNvPr id="2" name="Title 1"/>
          <p:cNvSpPr>
            <a:spLocks noGrp="1"/>
          </p:cNvSpPr>
          <p:nvPr>
            <p:ph type="title"/>
          </p:nvPr>
        </p:nvSpPr>
        <p:spPr/>
        <p:txBody>
          <a:bodyPr/>
          <a:lstStyle/>
          <a:p>
            <a:r>
              <a:rPr lang="en-GB" dirty="0" smtClean="0">
                <a:latin typeface="Sassoon Primary" pitchFamily="50" charset="0"/>
              </a:rPr>
              <a:t>Questions?</a:t>
            </a:r>
            <a:endParaRPr lang="en-GB" dirty="0">
              <a:latin typeface="Sassoon Primary" pitchFamily="50"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268760"/>
            <a:ext cx="307915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226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Sassoon Primary" pitchFamily="50" charset="0"/>
              </a:rPr>
              <a:t/>
            </a:r>
            <a:br>
              <a:rPr lang="en-GB" dirty="0">
                <a:latin typeface="Sassoon Primary" pitchFamily="50" charset="0"/>
              </a:rPr>
            </a:br>
            <a:r>
              <a:rPr lang="en-GB" dirty="0">
                <a:latin typeface="Sassoon Primary" pitchFamily="50" charset="0"/>
              </a:rPr>
              <a:t>Some definitions….. </a:t>
            </a:r>
            <a:br>
              <a:rPr lang="en-GB" dirty="0">
                <a:latin typeface="Sassoon Primary" pitchFamily="50" charset="0"/>
              </a:rPr>
            </a:br>
            <a:endParaRPr lang="en-GB" dirty="0">
              <a:latin typeface="Sassoon Primary" pitchFamily="50" charset="0"/>
            </a:endParaRPr>
          </a:p>
        </p:txBody>
      </p:sp>
      <p:sp>
        <p:nvSpPr>
          <p:cNvPr id="3" name="Content Placeholder 2"/>
          <p:cNvSpPr>
            <a:spLocks noGrp="1"/>
          </p:cNvSpPr>
          <p:nvPr>
            <p:ph idx="1"/>
          </p:nvPr>
        </p:nvSpPr>
        <p:spPr/>
        <p:txBody>
          <a:bodyPr>
            <a:normAutofit lnSpcReduction="10000"/>
          </a:bodyPr>
          <a:lstStyle/>
          <a:p>
            <a:endParaRPr lang="en-GB" dirty="0" smtClean="0"/>
          </a:p>
          <a:p>
            <a:r>
              <a:rPr lang="en-GB" dirty="0" smtClean="0">
                <a:latin typeface="Sassoon Primary" pitchFamily="50" charset="0"/>
              </a:rPr>
              <a:t>A phoneme is the </a:t>
            </a:r>
          </a:p>
          <a:p>
            <a:pPr marL="0" indent="0">
              <a:buNone/>
            </a:pPr>
            <a:r>
              <a:rPr lang="en-GB" dirty="0" smtClean="0">
                <a:latin typeface="Sassoon Primary" pitchFamily="50" charset="0"/>
              </a:rPr>
              <a:t>   smallest unit of sound </a:t>
            </a:r>
          </a:p>
          <a:p>
            <a:pPr marL="0" indent="0">
              <a:buNone/>
            </a:pPr>
            <a:r>
              <a:rPr lang="en-GB" dirty="0" smtClean="0">
                <a:latin typeface="Sassoon Primary" pitchFamily="50" charset="0"/>
              </a:rPr>
              <a:t>   in a word.</a:t>
            </a:r>
          </a:p>
          <a:p>
            <a:r>
              <a:rPr lang="en-GB" dirty="0" smtClean="0">
                <a:latin typeface="Sassoon Primary" pitchFamily="50" charset="0"/>
              </a:rPr>
              <a:t>A grapheme is the letter(s) </a:t>
            </a:r>
          </a:p>
          <a:p>
            <a:pPr marL="0" indent="0">
              <a:buNone/>
            </a:pPr>
            <a:r>
              <a:rPr lang="en-GB" dirty="0" smtClean="0">
                <a:latin typeface="Sassoon Primary" pitchFamily="50" charset="0"/>
              </a:rPr>
              <a:t>representing a phoneme.</a:t>
            </a:r>
          </a:p>
          <a:p>
            <a:endParaRPr lang="en-GB" dirty="0" smtClean="0">
              <a:latin typeface="Sassoon Primary" pitchFamily="50" charset="0"/>
            </a:endParaRPr>
          </a:p>
          <a:p>
            <a:pPr marL="0" indent="0">
              <a:buNone/>
            </a:pPr>
            <a:r>
              <a:rPr lang="en-GB" dirty="0" smtClean="0">
                <a:latin typeface="Sassoon Primary" pitchFamily="50" charset="0"/>
              </a:rPr>
              <a:t>        t		</a:t>
            </a:r>
            <a:r>
              <a:rPr lang="en-GB" dirty="0" err="1" smtClean="0">
                <a:latin typeface="Sassoon Primary" pitchFamily="50" charset="0"/>
              </a:rPr>
              <a:t>ai</a:t>
            </a:r>
            <a:r>
              <a:rPr lang="en-GB" dirty="0" smtClean="0">
                <a:latin typeface="Sassoon Primary" pitchFamily="50" charset="0"/>
              </a:rPr>
              <a:t>       </a:t>
            </a:r>
            <a:r>
              <a:rPr lang="en-GB" dirty="0" err="1" smtClean="0">
                <a:latin typeface="Sassoon Primary" pitchFamily="50" charset="0"/>
              </a:rPr>
              <a:t>er</a:t>
            </a:r>
            <a:endParaRPr lang="en-GB" dirty="0" smtClean="0">
              <a:latin typeface="Sassoon Primary" pitchFamily="50" charset="0"/>
            </a:endParaRPr>
          </a:p>
          <a:p>
            <a:endParaRPr lang="en-GB" dirty="0"/>
          </a:p>
        </p:txBody>
      </p:sp>
    </p:spTree>
    <p:extLst>
      <p:ext uri="{BB962C8B-B14F-4D97-AF65-F5344CB8AC3E}">
        <p14:creationId xmlns:p14="http://schemas.microsoft.com/office/powerpoint/2010/main" val="3777037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 Primary" pitchFamily="50" charset="0"/>
              </a:rPr>
              <a:t>Tricky Troll Words</a:t>
            </a:r>
            <a:endParaRPr lang="en-GB" dirty="0">
              <a:latin typeface="Sassoon Primary" pitchFamily="50" charset="0"/>
            </a:endParaRPr>
          </a:p>
        </p:txBody>
      </p:sp>
      <p:sp>
        <p:nvSpPr>
          <p:cNvPr id="3" name="Content Placeholder 2"/>
          <p:cNvSpPr>
            <a:spLocks noGrp="1"/>
          </p:cNvSpPr>
          <p:nvPr>
            <p:ph idx="1"/>
          </p:nvPr>
        </p:nvSpPr>
        <p:spPr/>
        <p:txBody>
          <a:bodyPr>
            <a:normAutofit lnSpcReduction="10000"/>
          </a:bodyPr>
          <a:lstStyle/>
          <a:p>
            <a:r>
              <a:rPr lang="en-GB" dirty="0" smtClean="0">
                <a:latin typeface="Sassoon Primary" pitchFamily="50" charset="0"/>
              </a:rPr>
              <a:t>There are some common words which are not decodable using phonics, this means pupils have to simply learn to recognise and recall them. </a:t>
            </a:r>
          </a:p>
          <a:p>
            <a:pPr marL="0" indent="0">
              <a:buNone/>
            </a:pPr>
            <a:endParaRPr lang="en-GB" dirty="0" smtClean="0">
              <a:latin typeface="Sassoon Primary" pitchFamily="50" charset="0"/>
            </a:endParaRPr>
          </a:p>
          <a:p>
            <a:r>
              <a:rPr lang="en-GB" dirty="0" smtClean="0">
                <a:latin typeface="Sassoon Primary" pitchFamily="50" charset="0"/>
              </a:rPr>
              <a:t>Phase 2  Tricky Troll words:   </a:t>
            </a:r>
            <a:r>
              <a:rPr lang="en-GB" sz="2800" dirty="0" smtClean="0">
                <a:latin typeface="Sassoon Primary" pitchFamily="50" charset="0"/>
              </a:rPr>
              <a:t>I   no</a:t>
            </a:r>
            <a:r>
              <a:rPr lang="en-GB" sz="2800" dirty="0" smtClean="0">
                <a:latin typeface="Sassoon Primary" pitchFamily="50" charset="0"/>
                <a:cs typeface="AngsanaUPC" panose="02020603050405020304" pitchFamily="18" charset="-34"/>
              </a:rPr>
              <a:t>   go    to    the</a:t>
            </a:r>
          </a:p>
          <a:p>
            <a:r>
              <a:rPr lang="en-GB" sz="2800" dirty="0" smtClean="0">
                <a:latin typeface="Sassoon Primary" pitchFamily="50" charset="0"/>
                <a:cs typeface="AngsanaUPC" panose="02020603050405020304" pitchFamily="18" charset="-34"/>
              </a:rPr>
              <a:t>We </a:t>
            </a:r>
            <a:r>
              <a:rPr lang="en-GB" dirty="0" smtClean="0">
                <a:latin typeface="Sassoon Primary" pitchFamily="50" charset="0"/>
                <a:cs typeface="AngsanaUPC" panose="02020603050405020304" pitchFamily="18" charset="-34"/>
              </a:rPr>
              <a:t>call these words Tricky Troll </a:t>
            </a:r>
          </a:p>
          <a:p>
            <a:pPr marL="0" indent="0">
              <a:buNone/>
            </a:pPr>
            <a:r>
              <a:rPr lang="en-GB" dirty="0" smtClean="0">
                <a:latin typeface="Sassoon Primary" pitchFamily="50" charset="0"/>
                <a:cs typeface="AngsanaUPC" panose="02020603050405020304" pitchFamily="18" charset="-34"/>
              </a:rPr>
              <a:t>   words.</a:t>
            </a:r>
          </a:p>
          <a:p>
            <a:endParaRPr lang="en-GB" sz="2800" dirty="0" smtClean="0">
              <a:latin typeface="Sassoon Primary" pitchFamily="50" charset="0"/>
              <a:cs typeface="AngsanaUPC" panose="02020603050405020304" pitchFamily="18" charset="-34"/>
            </a:endParaRPr>
          </a:p>
          <a:p>
            <a:endParaRPr lang="en-GB" sz="2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40" y="4581128"/>
            <a:ext cx="1372821" cy="1942984"/>
          </a:xfrm>
          <a:prstGeom prst="rect">
            <a:avLst/>
          </a:prstGeom>
          <a:blipFill>
            <a:blip r:embed="rId3"/>
            <a:tile tx="0" ty="0" sx="100000" sy="100000" flip="none" algn="tl"/>
          </a:blipFill>
          <a:ln>
            <a:noFill/>
          </a:ln>
        </p:spPr>
      </p:pic>
    </p:spTree>
    <p:extLst>
      <p:ext uri="{BB962C8B-B14F-4D97-AF65-F5344CB8AC3E}">
        <p14:creationId xmlns:p14="http://schemas.microsoft.com/office/powerpoint/2010/main" val="2454564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20688"/>
            <a:ext cx="7772400" cy="1470025"/>
          </a:xfrm>
        </p:spPr>
        <p:txBody>
          <a:bodyPr/>
          <a:lstStyle/>
          <a:p>
            <a:r>
              <a:rPr lang="en-GB" b="1" dirty="0" smtClean="0">
                <a:solidFill>
                  <a:srgbClr val="002060"/>
                </a:solidFill>
                <a:latin typeface="SassoonPrimaryInfant" pitchFamily="2" charset="0"/>
              </a:rPr>
              <a:t>Letters and Sounds</a:t>
            </a:r>
            <a:endParaRPr lang="en-GB" b="1" dirty="0">
              <a:solidFill>
                <a:srgbClr val="002060"/>
              </a:solidFill>
              <a:latin typeface="SassoonPrimaryInfant" pitchFamily="2" charset="0"/>
            </a:endParaRPr>
          </a:p>
        </p:txBody>
      </p:sp>
      <p:sp>
        <p:nvSpPr>
          <p:cNvPr id="3" name="Subtitle 2"/>
          <p:cNvSpPr>
            <a:spLocks noGrp="1"/>
          </p:cNvSpPr>
          <p:nvPr>
            <p:ph type="subTitle" idx="1"/>
          </p:nvPr>
        </p:nvSpPr>
        <p:spPr>
          <a:xfrm>
            <a:off x="683568" y="2060848"/>
            <a:ext cx="7560840" cy="3960440"/>
          </a:xfrm>
        </p:spPr>
        <p:txBody>
          <a:bodyPr>
            <a:normAutofit fontScale="85000" lnSpcReduction="10000"/>
          </a:bodyPr>
          <a:lstStyle/>
          <a:p>
            <a:pPr>
              <a:buFont typeface="Arial" pitchFamily="34" charset="0"/>
              <a:buChar char="•"/>
            </a:pPr>
            <a:r>
              <a:rPr lang="en-GB" dirty="0" smtClean="0">
                <a:solidFill>
                  <a:srgbClr val="002060"/>
                </a:solidFill>
                <a:latin typeface="Sassoon Primary" pitchFamily="50" charset="0"/>
              </a:rPr>
              <a:t>Teach children how to hear and say sounds.</a:t>
            </a:r>
          </a:p>
          <a:p>
            <a:pPr>
              <a:buFont typeface="Arial" pitchFamily="34" charset="0"/>
              <a:buChar char="•"/>
            </a:pPr>
            <a:r>
              <a:rPr lang="en-GB" dirty="0" smtClean="0">
                <a:solidFill>
                  <a:srgbClr val="FF0000"/>
                </a:solidFill>
                <a:latin typeface="Sassoon Primary" pitchFamily="50" charset="0"/>
              </a:rPr>
              <a:t>Daily teaching of letters, letter names, the sounds they make and how to write them.</a:t>
            </a:r>
          </a:p>
          <a:p>
            <a:pPr>
              <a:buFont typeface="Arial" pitchFamily="34" charset="0"/>
              <a:buChar char="•"/>
            </a:pPr>
            <a:r>
              <a:rPr lang="en-GB" dirty="0" smtClean="0">
                <a:solidFill>
                  <a:srgbClr val="002060"/>
                </a:solidFill>
                <a:latin typeface="Sassoon Primary" pitchFamily="50" charset="0"/>
              </a:rPr>
              <a:t>Help children to build a sight vocabulary of common words</a:t>
            </a:r>
          </a:p>
          <a:p>
            <a:pPr>
              <a:buFont typeface="Arial" pitchFamily="34" charset="0"/>
              <a:buChar char="•"/>
            </a:pPr>
            <a:r>
              <a:rPr lang="en-GB" dirty="0" smtClean="0">
                <a:solidFill>
                  <a:srgbClr val="FF0000"/>
                </a:solidFill>
                <a:latin typeface="Sassoon Primary" pitchFamily="50" charset="0"/>
              </a:rPr>
              <a:t>We teach the </a:t>
            </a:r>
            <a:r>
              <a:rPr lang="en-GB" b="1" dirty="0" smtClean="0">
                <a:solidFill>
                  <a:srgbClr val="FF0000"/>
                </a:solidFill>
                <a:latin typeface="Sassoon Primary" pitchFamily="50" charset="0"/>
              </a:rPr>
              <a:t>skills</a:t>
            </a:r>
            <a:r>
              <a:rPr lang="en-GB" dirty="0" smtClean="0">
                <a:solidFill>
                  <a:srgbClr val="FF0000"/>
                </a:solidFill>
                <a:latin typeface="Sassoon Primary" pitchFamily="50" charset="0"/>
              </a:rPr>
              <a:t> of reading and spelling</a:t>
            </a:r>
          </a:p>
          <a:p>
            <a:r>
              <a:rPr lang="en-GB" dirty="0" smtClean="0">
                <a:solidFill>
                  <a:srgbClr val="002060"/>
                </a:solidFill>
                <a:latin typeface="Sassoon Primary" pitchFamily="50" charset="0"/>
              </a:rPr>
              <a:t>How to </a:t>
            </a:r>
            <a:r>
              <a:rPr lang="en-GB" b="1" dirty="0" smtClean="0">
                <a:solidFill>
                  <a:srgbClr val="002060"/>
                </a:solidFill>
                <a:latin typeface="Sassoon Primary" pitchFamily="50" charset="0"/>
              </a:rPr>
              <a:t>blend</a:t>
            </a:r>
            <a:r>
              <a:rPr lang="en-GB" dirty="0" smtClean="0">
                <a:solidFill>
                  <a:srgbClr val="002060"/>
                </a:solidFill>
                <a:latin typeface="Sassoon Primary" pitchFamily="50" charset="0"/>
              </a:rPr>
              <a:t> sounds to read words and </a:t>
            </a:r>
            <a:r>
              <a:rPr lang="en-GB" b="1" dirty="0" smtClean="0">
                <a:solidFill>
                  <a:srgbClr val="002060"/>
                </a:solidFill>
                <a:latin typeface="Sassoon Primary" pitchFamily="50" charset="0"/>
              </a:rPr>
              <a:t>segment </a:t>
            </a:r>
            <a:r>
              <a:rPr lang="en-GB" dirty="0" smtClean="0">
                <a:solidFill>
                  <a:srgbClr val="002060"/>
                </a:solidFill>
                <a:latin typeface="Sassoon Primary" pitchFamily="50" charset="0"/>
              </a:rPr>
              <a:t>words into sounds in order to spell them.</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969" y="70337"/>
            <a:ext cx="8229600" cy="1143000"/>
          </a:xfrm>
        </p:spPr>
        <p:txBody>
          <a:bodyPr/>
          <a:lstStyle/>
          <a:p>
            <a:r>
              <a:rPr lang="en-GB" b="1" dirty="0" smtClean="0">
                <a:solidFill>
                  <a:prstClr val="black"/>
                </a:solidFill>
                <a:latin typeface="SassoonPrimaryInfant" pitchFamily="2" charset="0"/>
              </a:rPr>
              <a:t>Articulation</a:t>
            </a:r>
            <a:endParaRPr lang="en-GB" dirty="0"/>
          </a:p>
        </p:txBody>
      </p:sp>
      <p:sp>
        <p:nvSpPr>
          <p:cNvPr id="7" name="TextBox 6"/>
          <p:cNvSpPr txBox="1"/>
          <p:nvPr/>
        </p:nvSpPr>
        <p:spPr>
          <a:xfrm>
            <a:off x="854339" y="4653136"/>
            <a:ext cx="7632848" cy="1938992"/>
          </a:xfrm>
          <a:prstGeom prst="rect">
            <a:avLst/>
          </a:prstGeom>
          <a:noFill/>
          <a:ln w="31750">
            <a:solidFill>
              <a:schemeClr val="accent1"/>
            </a:solidFill>
          </a:ln>
        </p:spPr>
        <p:txBody>
          <a:bodyPr wrap="square" rtlCol="0">
            <a:spAutoFit/>
          </a:bodyPr>
          <a:lstStyle/>
          <a:p>
            <a:r>
              <a:rPr lang="en-GB" sz="2000" b="1" dirty="0" smtClean="0">
                <a:solidFill>
                  <a:srgbClr val="002060"/>
                </a:solidFill>
                <a:latin typeface="SassoonPrimaryInfant" pitchFamily="2" charset="0"/>
              </a:rPr>
              <a:t>Does it really matter how phonemes are pronounced?</a:t>
            </a:r>
          </a:p>
          <a:p>
            <a:r>
              <a:rPr lang="en-GB" sz="2000" dirty="0" smtClean="0">
                <a:solidFill>
                  <a:srgbClr val="002060"/>
                </a:solidFill>
                <a:latin typeface="SassoonPrimaryInfant" pitchFamily="2" charset="0"/>
              </a:rPr>
              <a:t>Some children pick up the skill of blending very quickly even if the phonemes are not cleanly pronounced.  However, we have found that for other children pronouncing the phonemes in, for example, </a:t>
            </a:r>
            <a:r>
              <a:rPr lang="en-GB" sz="2000" i="1" dirty="0" smtClean="0">
                <a:solidFill>
                  <a:srgbClr val="002060"/>
                </a:solidFill>
                <a:latin typeface="SassoonPrimaryInfant" pitchFamily="2" charset="0"/>
              </a:rPr>
              <a:t>cat </a:t>
            </a:r>
            <a:r>
              <a:rPr lang="en-GB" sz="2000" dirty="0" smtClean="0">
                <a:solidFill>
                  <a:srgbClr val="002060"/>
                </a:solidFill>
                <a:latin typeface="SassoonPrimaryInfant" pitchFamily="2" charset="0"/>
              </a:rPr>
              <a:t>as ‘</a:t>
            </a:r>
            <a:r>
              <a:rPr lang="en-GB" sz="2000" dirty="0" err="1" smtClean="0">
                <a:solidFill>
                  <a:srgbClr val="002060"/>
                </a:solidFill>
                <a:latin typeface="SassoonPrimaryInfant" pitchFamily="2" charset="0"/>
              </a:rPr>
              <a:t>cuh</a:t>
            </a:r>
            <a:r>
              <a:rPr lang="en-GB" sz="2000" dirty="0" smtClean="0">
                <a:solidFill>
                  <a:srgbClr val="002060"/>
                </a:solidFill>
                <a:latin typeface="SassoonPrimaryInfant" pitchFamily="2" charset="0"/>
              </a:rPr>
              <a:t>-a-</a:t>
            </a:r>
            <a:r>
              <a:rPr lang="en-GB" sz="2000" dirty="0" err="1" smtClean="0">
                <a:solidFill>
                  <a:srgbClr val="002060"/>
                </a:solidFill>
                <a:latin typeface="SassoonPrimaryInfant" pitchFamily="2" charset="0"/>
              </a:rPr>
              <a:t>tuh</a:t>
            </a:r>
            <a:r>
              <a:rPr lang="en-GB" sz="2000" dirty="0" smtClean="0">
                <a:solidFill>
                  <a:srgbClr val="002060"/>
                </a:solidFill>
                <a:latin typeface="SassoonPrimaryInfant" pitchFamily="2" charset="0"/>
              </a:rPr>
              <a:t>’ can make learning to blend difficult.  It is therefore sensible to articulate each phoneme as cleanly as possible</a:t>
            </a:r>
            <a:r>
              <a:rPr lang="en-GB" sz="2000" dirty="0" smtClean="0">
                <a:solidFill>
                  <a:srgbClr val="002060"/>
                </a:solidFill>
              </a:rPr>
              <a:t>. </a:t>
            </a:r>
            <a:endParaRPr lang="en-GB" sz="2000" dirty="0">
              <a:solidFill>
                <a:srgbClr val="002060"/>
              </a:solidFill>
            </a:endParaRPr>
          </a:p>
        </p:txBody>
      </p:sp>
    </p:spTree>
    <p:controls>
      <mc:AlternateContent xmlns:mc="http://schemas.openxmlformats.org/markup-compatibility/2006">
        <mc:Choice xmlns:v="urn:schemas-microsoft-com:vml" Requires="v">
          <p:control spid="1039" name="ShockwaveFlash1" r:id="rId2" imgW="4535640" imgH="3529080"/>
        </mc:Choice>
        <mc:Fallback>
          <p:control name="ShockwaveFlash1" r:id="rId2" imgW="4535640" imgH="352908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981075"/>
                  <a:ext cx="4535487" cy="35290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74594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SassoonPrimaryInfant" pitchFamily="2" charset="0"/>
              </a:rPr>
              <a:t>Teaching approaches</a:t>
            </a:r>
            <a:endParaRPr lang="en-GB" dirty="0">
              <a:solidFill>
                <a:srgbClr val="002060"/>
              </a:solidFill>
              <a:latin typeface="SassoonPrimaryInfant" pitchFamily="2" charset="0"/>
            </a:endParaRPr>
          </a:p>
        </p:txBody>
      </p:sp>
      <p:sp>
        <p:nvSpPr>
          <p:cNvPr id="3" name="Content Placeholder 2"/>
          <p:cNvSpPr>
            <a:spLocks noGrp="1"/>
          </p:cNvSpPr>
          <p:nvPr>
            <p:ph idx="1"/>
          </p:nvPr>
        </p:nvSpPr>
        <p:spPr/>
        <p:txBody>
          <a:bodyPr/>
          <a:lstStyle/>
          <a:p>
            <a:r>
              <a:rPr lang="en-GB" dirty="0" smtClean="0">
                <a:solidFill>
                  <a:srgbClr val="002060"/>
                </a:solidFill>
                <a:latin typeface="SassoonPrimaryInfant" pitchFamily="2" charset="0"/>
              </a:rPr>
              <a:t>Order and pace</a:t>
            </a:r>
          </a:p>
          <a:p>
            <a:r>
              <a:rPr lang="en-GB" dirty="0" smtClean="0">
                <a:solidFill>
                  <a:srgbClr val="FF0000"/>
                </a:solidFill>
                <a:latin typeface="SassoonPrimaryInfant" pitchFamily="2" charset="0"/>
              </a:rPr>
              <a:t>Flexibility</a:t>
            </a:r>
          </a:p>
          <a:p>
            <a:r>
              <a:rPr lang="en-GB" dirty="0" smtClean="0">
                <a:solidFill>
                  <a:srgbClr val="002060"/>
                </a:solidFill>
                <a:latin typeface="SassoonPrimaryInfant" pitchFamily="2" charset="0"/>
              </a:rPr>
              <a:t>Making a good start</a:t>
            </a:r>
          </a:p>
          <a:p>
            <a:r>
              <a:rPr lang="en-GB" dirty="0" smtClean="0">
                <a:solidFill>
                  <a:srgbClr val="FF0000"/>
                </a:solidFill>
                <a:latin typeface="SassoonPrimaryInfant" pitchFamily="2" charset="0"/>
              </a:rPr>
              <a:t>Multi-sensory- not worksheet based</a:t>
            </a:r>
          </a:p>
          <a:p>
            <a:r>
              <a:rPr lang="en-GB" dirty="0" smtClean="0">
                <a:solidFill>
                  <a:srgbClr val="002060"/>
                </a:solidFill>
                <a:latin typeface="SassoonPrimaryInfant" pitchFamily="2" charset="0"/>
              </a:rPr>
              <a:t>Teaching sequence</a:t>
            </a:r>
            <a:endParaRPr lang="en-GB" dirty="0">
              <a:solidFill>
                <a:srgbClr val="002060"/>
              </a:solidFill>
              <a:latin typeface="SassoonPrimaryInfant" pitchFamily="2" charset="0"/>
            </a:endParaRPr>
          </a:p>
        </p:txBody>
      </p:sp>
      <p:sp>
        <p:nvSpPr>
          <p:cNvPr id="4" name="Rectangle 3"/>
          <p:cNvSpPr/>
          <p:nvPr/>
        </p:nvSpPr>
        <p:spPr>
          <a:xfrm>
            <a:off x="2321376" y="3212976"/>
            <a:ext cx="4572000" cy="1754326"/>
          </a:xfrm>
          <a:prstGeom prst="rect">
            <a:avLst/>
          </a:prstGeom>
        </p:spPr>
        <p:txBody>
          <a:bodyPr>
            <a:spAutoFit/>
          </a:bodyPr>
          <a:lstStyle/>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666579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 Primary" pitchFamily="50" charset="0"/>
              </a:rPr>
              <a:t>Multi Sensory approach</a:t>
            </a:r>
            <a:endParaRPr lang="en-GB" dirty="0">
              <a:latin typeface="Sassoon Primary" pitchFamily="50" charset="0"/>
            </a:endParaRPr>
          </a:p>
        </p:txBody>
      </p:sp>
      <p:sp>
        <p:nvSpPr>
          <p:cNvPr id="3" name="Content Placeholder 2"/>
          <p:cNvSpPr>
            <a:spLocks noGrp="1"/>
          </p:cNvSpPr>
          <p:nvPr>
            <p:ph idx="1"/>
          </p:nvPr>
        </p:nvSpPr>
        <p:spPr>
          <a:xfrm>
            <a:off x="457200" y="1600200"/>
            <a:ext cx="8229600" cy="4925144"/>
          </a:xfrm>
        </p:spPr>
        <p:txBody>
          <a:bodyPr/>
          <a:lstStyle/>
          <a:p>
            <a:r>
              <a:rPr lang="en-GB" dirty="0" smtClean="0">
                <a:latin typeface="Sassoon Primary" pitchFamily="50" charset="0"/>
              </a:rPr>
              <a:t>Children need lots of opportunity to play with the letter shapes, in the sand, water, magnetic letters, on the computer.</a:t>
            </a:r>
          </a:p>
          <a:p>
            <a:r>
              <a:rPr lang="en-GB" dirty="0" smtClean="0">
                <a:latin typeface="Sassoon Primary" pitchFamily="50" charset="0"/>
              </a:rPr>
              <a:t>Phonemes can be introduced alongside actions for a multisensory approach</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99" y="4221088"/>
            <a:ext cx="2913997" cy="194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437112"/>
            <a:ext cx="2945904" cy="196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826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SassoonPrimaryInfant" pitchFamily="2" charset="0"/>
              </a:rPr>
              <a:t>Teaching sequence</a:t>
            </a:r>
            <a:endParaRPr lang="en-GB" dirty="0">
              <a:solidFill>
                <a:srgbClr val="002060"/>
              </a:solidFill>
              <a:latin typeface="SassoonPrimaryInfant" pitchFamily="2" charset="0"/>
            </a:endParaRPr>
          </a:p>
        </p:txBody>
      </p:sp>
      <p:sp>
        <p:nvSpPr>
          <p:cNvPr id="3" name="Content Placeholder 2"/>
          <p:cNvSpPr>
            <a:spLocks noGrp="1"/>
          </p:cNvSpPr>
          <p:nvPr>
            <p:ph idx="1"/>
          </p:nvPr>
        </p:nvSpPr>
        <p:spPr>
          <a:xfrm>
            <a:off x="457200" y="1600200"/>
            <a:ext cx="8229600" cy="4925144"/>
          </a:xfrm>
        </p:spPr>
        <p:txBody>
          <a:bodyPr>
            <a:normAutofit/>
          </a:bodyPr>
          <a:lstStyle/>
          <a:p>
            <a:pPr lvl="0" fontAlgn="base">
              <a:lnSpc>
                <a:spcPct val="90000"/>
              </a:lnSpc>
              <a:spcAft>
                <a:spcPct val="0"/>
              </a:spcAft>
              <a:buFontTx/>
              <a:buChar char="•"/>
            </a:pPr>
            <a:r>
              <a:rPr lang="en-GB" sz="2500" b="1" kern="0" dirty="0">
                <a:solidFill>
                  <a:srgbClr val="002060"/>
                </a:solidFill>
                <a:latin typeface="SassoonPrimaryInfant" pitchFamily="2" charset="0"/>
              </a:rPr>
              <a:t>Phase </a:t>
            </a:r>
            <a:r>
              <a:rPr lang="en-GB" sz="2500" b="1" kern="0" dirty="0" smtClean="0">
                <a:solidFill>
                  <a:srgbClr val="002060"/>
                </a:solidFill>
                <a:latin typeface="SassoonPrimaryInfant" pitchFamily="2" charset="0"/>
              </a:rPr>
              <a:t>One </a:t>
            </a:r>
            <a:r>
              <a:rPr lang="en-GB" sz="2500" kern="0" dirty="0" smtClean="0">
                <a:solidFill>
                  <a:srgbClr val="002060"/>
                </a:solidFill>
                <a:latin typeface="SassoonPrimaryInfant" pitchFamily="2" charset="0"/>
              </a:rPr>
              <a:t>- environmental</a:t>
            </a:r>
            <a:r>
              <a:rPr lang="en-GB" sz="2500" kern="0" dirty="0">
                <a:solidFill>
                  <a:srgbClr val="002060"/>
                </a:solidFill>
                <a:latin typeface="SassoonPrimaryInfant" pitchFamily="2" charset="0"/>
              </a:rPr>
              <a:t>, rhythm and rhyme, oral blending and segmenting. </a:t>
            </a:r>
            <a:r>
              <a:rPr lang="en-GB" sz="2500" kern="0" dirty="0" smtClean="0">
                <a:solidFill>
                  <a:srgbClr val="002060"/>
                </a:solidFill>
                <a:latin typeface="SassoonPrimaryInfant" pitchFamily="2" charset="0"/>
              </a:rPr>
              <a:t>This continues </a:t>
            </a:r>
            <a:r>
              <a:rPr lang="en-GB" sz="2500" kern="0" dirty="0">
                <a:solidFill>
                  <a:srgbClr val="002060"/>
                </a:solidFill>
                <a:latin typeface="SassoonPrimaryInfant" pitchFamily="2" charset="0"/>
              </a:rPr>
              <a:t>throughout all </a:t>
            </a:r>
            <a:r>
              <a:rPr lang="en-GB" sz="2500" kern="0" dirty="0" smtClean="0">
                <a:solidFill>
                  <a:srgbClr val="002060"/>
                </a:solidFill>
                <a:latin typeface="SassoonPrimaryInfant" pitchFamily="2" charset="0"/>
              </a:rPr>
              <a:t>of the phases.</a:t>
            </a:r>
          </a:p>
          <a:p>
            <a:pPr lvl="0" fontAlgn="base">
              <a:lnSpc>
                <a:spcPct val="90000"/>
              </a:lnSpc>
              <a:spcAft>
                <a:spcPct val="0"/>
              </a:spcAft>
              <a:buFontTx/>
              <a:buChar char="•"/>
            </a:pPr>
            <a:endParaRPr lang="en-GB" sz="2500" kern="0" dirty="0">
              <a:solidFill>
                <a:srgbClr val="000000"/>
              </a:solidFill>
              <a:latin typeface="SassoonPrimaryInfant" pitchFamily="2" charset="0"/>
            </a:endParaRPr>
          </a:p>
          <a:p>
            <a:pPr lvl="0" fontAlgn="base">
              <a:lnSpc>
                <a:spcPct val="90000"/>
              </a:lnSpc>
              <a:spcAft>
                <a:spcPct val="0"/>
              </a:spcAft>
              <a:buFontTx/>
              <a:buChar char="•"/>
            </a:pPr>
            <a:r>
              <a:rPr lang="en-GB" sz="2500" b="1" kern="0" dirty="0">
                <a:solidFill>
                  <a:srgbClr val="FF0000"/>
                </a:solidFill>
                <a:latin typeface="SassoonPrimaryInfant" pitchFamily="2" charset="0"/>
              </a:rPr>
              <a:t>Phase Two</a:t>
            </a:r>
            <a:r>
              <a:rPr lang="en-GB" sz="2500" kern="0" dirty="0">
                <a:solidFill>
                  <a:srgbClr val="FF0000"/>
                </a:solidFill>
                <a:latin typeface="SassoonPrimaryInfant" pitchFamily="2" charset="0"/>
              </a:rPr>
              <a:t>- introduce grapheme-phoneme correspondence (Foundation Stage). Introduces 19 </a:t>
            </a:r>
            <a:r>
              <a:rPr lang="en-GB" sz="2500" kern="0" dirty="0" smtClean="0">
                <a:solidFill>
                  <a:srgbClr val="FF0000"/>
                </a:solidFill>
                <a:latin typeface="SassoonPrimaryInfant" pitchFamily="2" charset="0"/>
              </a:rPr>
              <a:t>grapheme-phoneme correspondence</a:t>
            </a:r>
            <a:r>
              <a:rPr lang="en-GB" sz="2500" kern="0" dirty="0">
                <a:solidFill>
                  <a:srgbClr val="FF0000"/>
                </a:solidFill>
                <a:latin typeface="SassoonPrimaryInfant" pitchFamily="2" charset="0"/>
              </a:rPr>
              <a:t>. </a:t>
            </a:r>
            <a:r>
              <a:rPr lang="en-GB" sz="2500" kern="0" dirty="0" smtClean="0">
                <a:solidFill>
                  <a:srgbClr val="FF0000"/>
                </a:solidFill>
                <a:latin typeface="SassoonPrimaryInfant" pitchFamily="2" charset="0"/>
              </a:rPr>
              <a:t>Orally </a:t>
            </a:r>
            <a:r>
              <a:rPr lang="en-GB" sz="2500" kern="0" dirty="0">
                <a:solidFill>
                  <a:srgbClr val="FF0000"/>
                </a:solidFill>
                <a:latin typeface="SassoonPrimaryInfant" pitchFamily="2" charset="0"/>
              </a:rPr>
              <a:t>blend and segment </a:t>
            </a:r>
            <a:r>
              <a:rPr lang="en-GB" sz="2500" kern="0" dirty="0" smtClean="0">
                <a:solidFill>
                  <a:srgbClr val="FF0000"/>
                </a:solidFill>
                <a:latin typeface="SassoonPrimaryInfant" pitchFamily="2" charset="0"/>
              </a:rPr>
              <a:t>Vowel Consonant (VC) and Consonant Vowel Consonant (CVC) </a:t>
            </a:r>
            <a:r>
              <a:rPr lang="en-GB" sz="2500" kern="0" dirty="0">
                <a:solidFill>
                  <a:srgbClr val="FF0000"/>
                </a:solidFill>
                <a:latin typeface="SassoonPrimaryInfant" pitchFamily="2" charset="0"/>
              </a:rPr>
              <a:t>words </a:t>
            </a:r>
            <a:r>
              <a:rPr lang="en-GB" sz="2500" i="1" kern="0" dirty="0">
                <a:solidFill>
                  <a:srgbClr val="FF0000"/>
                </a:solidFill>
                <a:latin typeface="SassoonPrimaryInfant" pitchFamily="2" charset="0"/>
              </a:rPr>
              <a:t>Songs (oral), what’s in the box, buried </a:t>
            </a:r>
            <a:r>
              <a:rPr lang="en-GB" sz="2500" i="1" kern="0" dirty="0" smtClean="0">
                <a:solidFill>
                  <a:srgbClr val="FF0000"/>
                </a:solidFill>
                <a:latin typeface="SassoonPrimaryInfant" pitchFamily="2" charset="0"/>
              </a:rPr>
              <a:t>treasure</a:t>
            </a:r>
          </a:p>
          <a:p>
            <a:pPr lvl="0" fontAlgn="base">
              <a:lnSpc>
                <a:spcPct val="90000"/>
              </a:lnSpc>
              <a:spcAft>
                <a:spcPct val="0"/>
              </a:spcAft>
              <a:buFontTx/>
              <a:buChar char="•"/>
            </a:pPr>
            <a:endParaRPr lang="en-GB" sz="2500" kern="0" dirty="0">
              <a:solidFill>
                <a:srgbClr val="000000"/>
              </a:solidFill>
              <a:latin typeface="SassoonPrimaryInfant" pitchFamily="2" charset="0"/>
            </a:endParaRPr>
          </a:p>
          <a:p>
            <a:pPr lvl="0" fontAlgn="base">
              <a:lnSpc>
                <a:spcPct val="90000"/>
              </a:lnSpc>
              <a:spcAft>
                <a:spcPct val="0"/>
              </a:spcAft>
              <a:buFontTx/>
              <a:buChar char="•"/>
            </a:pPr>
            <a:r>
              <a:rPr lang="en-GB" sz="2500" b="1" kern="0" dirty="0">
                <a:solidFill>
                  <a:srgbClr val="002060"/>
                </a:solidFill>
                <a:latin typeface="SassoonPrimaryInfant" pitchFamily="2" charset="0"/>
              </a:rPr>
              <a:t>Phase Three</a:t>
            </a:r>
            <a:r>
              <a:rPr lang="en-GB" sz="2500" kern="0" dirty="0">
                <a:solidFill>
                  <a:srgbClr val="002060"/>
                </a:solidFill>
                <a:latin typeface="SassoonPrimaryInfant" pitchFamily="2" charset="0"/>
              </a:rPr>
              <a:t> teach one of each 44 phonemes in order to read and spell regular words. </a:t>
            </a:r>
            <a:r>
              <a:rPr lang="en-GB" sz="2500" i="1" kern="0" dirty="0">
                <a:solidFill>
                  <a:srgbClr val="002060"/>
                </a:solidFill>
                <a:latin typeface="SassoonPrimaryInfant" pitchFamily="2" charset="0"/>
              </a:rPr>
              <a:t>Some </a:t>
            </a:r>
            <a:r>
              <a:rPr lang="en-GB" sz="2500" i="1" kern="0" dirty="0" smtClean="0">
                <a:solidFill>
                  <a:srgbClr val="002060"/>
                </a:solidFill>
                <a:latin typeface="SassoonPrimaryInfant" pitchFamily="2" charset="0"/>
              </a:rPr>
              <a:t>digraphs</a:t>
            </a:r>
            <a:endParaRPr lang="en-GB" sz="2500" i="1" kern="0" dirty="0">
              <a:solidFill>
                <a:srgbClr val="002060"/>
              </a:solidFill>
              <a:latin typeface="SassoonPrimaryInfant" pitchFamily="2" charset="0"/>
            </a:endParaRPr>
          </a:p>
          <a:p>
            <a:pPr lvl="0" fontAlgn="base">
              <a:lnSpc>
                <a:spcPct val="90000"/>
              </a:lnSpc>
              <a:spcAft>
                <a:spcPct val="0"/>
              </a:spcAft>
              <a:buFontTx/>
              <a:buChar char="•"/>
            </a:pPr>
            <a:endParaRPr lang="en-GB" sz="2000" kern="0" dirty="0">
              <a:solidFill>
                <a:srgbClr val="000000"/>
              </a:solidFill>
              <a:latin typeface="SassoonPrimaryInfant" pitchFamily="2" charset="0"/>
            </a:endParaRPr>
          </a:p>
          <a:p>
            <a:pPr marL="0" indent="0">
              <a:buNone/>
            </a:pPr>
            <a:endParaRPr lang="en-GB" dirty="0"/>
          </a:p>
        </p:txBody>
      </p:sp>
    </p:spTree>
    <p:extLst>
      <p:ext uri="{BB962C8B-B14F-4D97-AF65-F5344CB8AC3E}">
        <p14:creationId xmlns:p14="http://schemas.microsoft.com/office/powerpoint/2010/main" val="2262084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latin typeface="SassoonPrimaryInfant" pitchFamily="2" charset="0"/>
              </a:rPr>
              <a:t>Teaching sequence</a:t>
            </a:r>
            <a:endParaRPr lang="en-GB" dirty="0">
              <a:solidFill>
                <a:srgbClr val="002060"/>
              </a:solidFill>
              <a:latin typeface="SassoonPrimaryInfant" pitchFamily="2" charset="0"/>
            </a:endParaRPr>
          </a:p>
        </p:txBody>
      </p:sp>
      <p:sp>
        <p:nvSpPr>
          <p:cNvPr id="3" name="Content Placeholder 2"/>
          <p:cNvSpPr>
            <a:spLocks noGrp="1"/>
          </p:cNvSpPr>
          <p:nvPr>
            <p:ph idx="1"/>
          </p:nvPr>
        </p:nvSpPr>
        <p:spPr/>
        <p:txBody>
          <a:bodyPr/>
          <a:lstStyle/>
          <a:p>
            <a:pPr lvl="0" fontAlgn="base">
              <a:lnSpc>
                <a:spcPct val="90000"/>
              </a:lnSpc>
              <a:spcAft>
                <a:spcPct val="0"/>
              </a:spcAft>
              <a:buFontTx/>
              <a:buChar char="•"/>
            </a:pPr>
            <a:r>
              <a:rPr lang="en-GB" sz="2500" b="1" kern="0" dirty="0">
                <a:solidFill>
                  <a:srgbClr val="002060"/>
                </a:solidFill>
                <a:latin typeface="SassoonPrimaryInfant" pitchFamily="2" charset="0"/>
              </a:rPr>
              <a:t>Phase Four</a:t>
            </a:r>
            <a:r>
              <a:rPr lang="en-GB" sz="2500" kern="0" dirty="0">
                <a:solidFill>
                  <a:srgbClr val="002060"/>
                </a:solidFill>
                <a:latin typeface="SassoonPrimaryInfant" pitchFamily="2" charset="0"/>
              </a:rPr>
              <a:t> teach children to read and spell words containing adjacent consonants consolidates, </a:t>
            </a:r>
            <a:r>
              <a:rPr lang="en-GB" sz="2500" i="1" kern="0" dirty="0">
                <a:solidFill>
                  <a:srgbClr val="002060"/>
                </a:solidFill>
                <a:latin typeface="SassoonPrimaryInfant" pitchFamily="2" charset="0"/>
              </a:rPr>
              <a:t>applying to reading unfamiliar text and in spelling </a:t>
            </a:r>
            <a:endParaRPr lang="en-GB" sz="2500" kern="0" dirty="0">
              <a:solidFill>
                <a:srgbClr val="002060"/>
              </a:solidFill>
              <a:latin typeface="SassoonPrimaryInfant" pitchFamily="2" charset="0"/>
            </a:endParaRPr>
          </a:p>
          <a:p>
            <a:pPr lvl="0" fontAlgn="base">
              <a:lnSpc>
                <a:spcPct val="90000"/>
              </a:lnSpc>
              <a:spcAft>
                <a:spcPct val="0"/>
              </a:spcAft>
              <a:buFontTx/>
              <a:buChar char="•"/>
            </a:pPr>
            <a:r>
              <a:rPr lang="en-GB" sz="2500" b="1" kern="0" dirty="0">
                <a:solidFill>
                  <a:srgbClr val="FF0000"/>
                </a:solidFill>
                <a:latin typeface="SassoonPrimaryInfant" pitchFamily="2" charset="0"/>
              </a:rPr>
              <a:t>Phase Five</a:t>
            </a:r>
            <a:r>
              <a:rPr lang="en-GB" sz="2500" kern="0" dirty="0">
                <a:solidFill>
                  <a:srgbClr val="FF0000"/>
                </a:solidFill>
                <a:latin typeface="SassoonPrimaryInfant" pitchFamily="2" charset="0"/>
              </a:rPr>
              <a:t> teaching children to recognise and use alternative ways of pronouncing graphemes and spelling phonemes (throughout Year One) </a:t>
            </a:r>
            <a:r>
              <a:rPr lang="en-GB" sz="2500" i="1" kern="0" dirty="0">
                <a:solidFill>
                  <a:srgbClr val="FF0000"/>
                </a:solidFill>
                <a:latin typeface="SassoonPrimaryInfant" pitchFamily="2" charset="0"/>
              </a:rPr>
              <a:t>for example ‘</a:t>
            </a:r>
            <a:r>
              <a:rPr lang="en-GB" sz="2500" i="1" kern="0" dirty="0" err="1">
                <a:solidFill>
                  <a:srgbClr val="FF0000"/>
                </a:solidFill>
                <a:latin typeface="SassoonPrimaryInfant" pitchFamily="2" charset="0"/>
              </a:rPr>
              <a:t>ai</a:t>
            </a:r>
            <a:r>
              <a:rPr lang="en-GB" sz="2500" i="1" kern="0" dirty="0">
                <a:solidFill>
                  <a:srgbClr val="FF0000"/>
                </a:solidFill>
                <a:latin typeface="SassoonPrimaryInfant" pitchFamily="2" charset="0"/>
              </a:rPr>
              <a:t>’ (rain) same as ‘ay’ (pay) ‘a-e’ (cake). </a:t>
            </a:r>
            <a:r>
              <a:rPr lang="en-GB" sz="2500" kern="0" dirty="0">
                <a:solidFill>
                  <a:srgbClr val="FF0000"/>
                </a:solidFill>
                <a:latin typeface="SassoonPrimaryInfant" pitchFamily="2" charset="0"/>
              </a:rPr>
              <a:t>Also those that look the same </a:t>
            </a:r>
            <a:r>
              <a:rPr lang="en-GB" sz="2500" i="1" kern="0" dirty="0">
                <a:solidFill>
                  <a:srgbClr val="FF0000"/>
                </a:solidFill>
                <a:latin typeface="SassoonPrimaryInfant" pitchFamily="2" charset="0"/>
              </a:rPr>
              <a:t>for example ‘</a:t>
            </a:r>
            <a:r>
              <a:rPr lang="en-GB" sz="2500" i="1" kern="0" dirty="0" err="1">
                <a:solidFill>
                  <a:srgbClr val="FF0000"/>
                </a:solidFill>
                <a:latin typeface="SassoonPrimaryInfant" pitchFamily="2" charset="0"/>
              </a:rPr>
              <a:t>ow</a:t>
            </a:r>
            <a:r>
              <a:rPr lang="en-GB" sz="2500" i="1" kern="0" dirty="0">
                <a:solidFill>
                  <a:srgbClr val="FF0000"/>
                </a:solidFill>
                <a:latin typeface="SassoonPrimaryInfant" pitchFamily="2" charset="0"/>
              </a:rPr>
              <a:t>’ (cow) and ‘</a:t>
            </a:r>
            <a:r>
              <a:rPr lang="en-GB" sz="2500" i="1" kern="0" dirty="0" err="1">
                <a:solidFill>
                  <a:srgbClr val="FF0000"/>
                </a:solidFill>
                <a:latin typeface="SassoonPrimaryInfant" pitchFamily="2" charset="0"/>
              </a:rPr>
              <a:t>ow</a:t>
            </a:r>
            <a:r>
              <a:rPr lang="en-GB" sz="2500" i="1" kern="0" dirty="0">
                <a:solidFill>
                  <a:srgbClr val="FF0000"/>
                </a:solidFill>
                <a:latin typeface="SassoonPrimaryInfant" pitchFamily="2" charset="0"/>
              </a:rPr>
              <a:t>’ (snow)</a:t>
            </a:r>
            <a:endParaRPr lang="en-GB" sz="2500" kern="0" dirty="0">
              <a:solidFill>
                <a:srgbClr val="FF0000"/>
              </a:solidFill>
              <a:latin typeface="SassoonPrimaryInfant" pitchFamily="2" charset="0"/>
            </a:endParaRPr>
          </a:p>
          <a:p>
            <a:pPr lvl="0" fontAlgn="base">
              <a:lnSpc>
                <a:spcPct val="90000"/>
              </a:lnSpc>
              <a:spcAft>
                <a:spcPct val="0"/>
              </a:spcAft>
              <a:buFontTx/>
              <a:buChar char="•"/>
            </a:pPr>
            <a:r>
              <a:rPr lang="en-GB" sz="2500" b="1" kern="0" dirty="0">
                <a:solidFill>
                  <a:srgbClr val="002060"/>
                </a:solidFill>
                <a:latin typeface="SassoonPrimaryInfant" pitchFamily="2" charset="0"/>
              </a:rPr>
              <a:t>Phase Six</a:t>
            </a:r>
            <a:r>
              <a:rPr lang="en-GB" sz="2500" kern="0" dirty="0">
                <a:solidFill>
                  <a:srgbClr val="002060"/>
                </a:solidFill>
                <a:latin typeface="SassoonPrimaryInfant" pitchFamily="2" charset="0"/>
              </a:rPr>
              <a:t> children become fluent readers and </a:t>
            </a:r>
            <a:r>
              <a:rPr lang="en-GB" sz="2500" kern="0" dirty="0" smtClean="0">
                <a:solidFill>
                  <a:srgbClr val="002060"/>
                </a:solidFill>
                <a:latin typeface="SassoonPrimaryInfant" pitchFamily="2" charset="0"/>
              </a:rPr>
              <a:t>increasingly </a:t>
            </a:r>
            <a:r>
              <a:rPr lang="en-GB" sz="2500" kern="0" dirty="0">
                <a:solidFill>
                  <a:srgbClr val="002060"/>
                </a:solidFill>
                <a:latin typeface="SassoonPrimaryInfant" pitchFamily="2" charset="0"/>
              </a:rPr>
              <a:t>accurate spellers.  They shift from learning to read to reading to learn.  They are taught past tense, suffixes (</a:t>
            </a:r>
            <a:r>
              <a:rPr lang="en-GB" sz="2500" kern="0" dirty="0" err="1">
                <a:solidFill>
                  <a:srgbClr val="002060"/>
                </a:solidFill>
                <a:latin typeface="SassoonPrimaryInfant" pitchFamily="2" charset="0"/>
              </a:rPr>
              <a:t>ful</a:t>
            </a:r>
            <a:r>
              <a:rPr lang="en-GB" sz="2500" kern="0" dirty="0">
                <a:solidFill>
                  <a:srgbClr val="002060"/>
                </a:solidFill>
                <a:latin typeface="SassoonPrimaryInfant" pitchFamily="2" charset="0"/>
              </a:rPr>
              <a:t>, </a:t>
            </a:r>
            <a:r>
              <a:rPr lang="en-GB" sz="2500" kern="0" dirty="0" err="1">
                <a:solidFill>
                  <a:srgbClr val="002060"/>
                </a:solidFill>
                <a:latin typeface="SassoonPrimaryInfant" pitchFamily="2" charset="0"/>
              </a:rPr>
              <a:t>er</a:t>
            </a:r>
            <a:r>
              <a:rPr lang="en-GB" sz="2500" kern="0" dirty="0">
                <a:solidFill>
                  <a:srgbClr val="002060"/>
                </a:solidFill>
                <a:latin typeface="SassoonPrimaryInfant" pitchFamily="2" charset="0"/>
              </a:rPr>
              <a:t>, </a:t>
            </a:r>
            <a:r>
              <a:rPr lang="en-GB" sz="2500" kern="0" dirty="0" err="1">
                <a:solidFill>
                  <a:srgbClr val="002060"/>
                </a:solidFill>
                <a:latin typeface="SassoonPrimaryInfant" pitchFamily="2" charset="0"/>
              </a:rPr>
              <a:t>est</a:t>
            </a:r>
            <a:r>
              <a:rPr lang="en-GB" sz="2500" kern="0" dirty="0">
                <a:solidFill>
                  <a:srgbClr val="002060"/>
                </a:solidFill>
                <a:latin typeface="SassoonPrimaryInfant" pitchFamily="2" charset="0"/>
              </a:rPr>
              <a:t>, </a:t>
            </a:r>
            <a:r>
              <a:rPr lang="en-GB" sz="2500" kern="0" dirty="0" err="1">
                <a:solidFill>
                  <a:srgbClr val="002060"/>
                </a:solidFill>
                <a:latin typeface="SassoonPrimaryInfant" pitchFamily="2" charset="0"/>
              </a:rPr>
              <a:t>ly</a:t>
            </a:r>
            <a:r>
              <a:rPr lang="en-GB" sz="2500" kern="0" dirty="0">
                <a:solidFill>
                  <a:srgbClr val="002060"/>
                </a:solidFill>
                <a:latin typeface="SassoonPrimaryInfant" pitchFamily="2" charset="0"/>
              </a:rPr>
              <a:t>, </a:t>
            </a:r>
            <a:r>
              <a:rPr lang="en-GB" sz="2500" kern="0" dirty="0" err="1">
                <a:solidFill>
                  <a:srgbClr val="002060"/>
                </a:solidFill>
                <a:latin typeface="SassoonPrimaryInfant" pitchFamily="2" charset="0"/>
              </a:rPr>
              <a:t>es</a:t>
            </a:r>
            <a:r>
              <a:rPr lang="en-GB" sz="2500" kern="0" dirty="0">
                <a:solidFill>
                  <a:srgbClr val="002060"/>
                </a:solidFill>
                <a:latin typeface="SassoonPrimaryInfant" pitchFamily="2" charset="0"/>
              </a:rPr>
              <a:t>, s, ness). </a:t>
            </a:r>
            <a:r>
              <a:rPr lang="en-GB" sz="2500" kern="0" dirty="0">
                <a:solidFill>
                  <a:srgbClr val="002060"/>
                </a:solidFill>
                <a:latin typeface="SassoonPrimaryInfant" pitchFamily="2" charset="0"/>
                <a:hlinkClick r:id="" action="ppaction://noaction"/>
              </a:rPr>
              <a:t>  </a:t>
            </a:r>
            <a:endParaRPr lang="en-GB" sz="2500" kern="0" dirty="0">
              <a:solidFill>
                <a:srgbClr val="002060"/>
              </a:solidFill>
              <a:latin typeface="SassoonPrimaryInfant" pitchFamily="2" charset="0"/>
            </a:endParaRPr>
          </a:p>
          <a:p>
            <a:endParaRPr lang="en-GB" dirty="0"/>
          </a:p>
        </p:txBody>
      </p:sp>
    </p:spTree>
    <p:extLst>
      <p:ext uri="{BB962C8B-B14F-4D97-AF65-F5344CB8AC3E}">
        <p14:creationId xmlns:p14="http://schemas.microsoft.com/office/powerpoint/2010/main" val="3211571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956</Words>
  <Application>Microsoft Office PowerPoint</Application>
  <PresentationFormat>On-screen Show (4:3)</PresentationFormat>
  <Paragraphs>119</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Phonics and Reading</vt:lpstr>
      <vt:lpstr> Some definitions…..  </vt:lpstr>
      <vt:lpstr>Tricky Troll Words</vt:lpstr>
      <vt:lpstr>Letters and Sounds</vt:lpstr>
      <vt:lpstr>Articulation</vt:lpstr>
      <vt:lpstr>Teaching approaches</vt:lpstr>
      <vt:lpstr>Multi Sensory approach</vt:lpstr>
      <vt:lpstr>Teaching sequence</vt:lpstr>
      <vt:lpstr>Teaching sequence</vt:lpstr>
      <vt:lpstr>Definitions</vt:lpstr>
      <vt:lpstr>Teaching approaches</vt:lpstr>
      <vt:lpstr>    All of our phonics teaching is embedded within the context of real books. Each sound is taught through a real story book written by some of the best-loved authors, and the follow up activities are multi sensory, making the learning meaningful and engaging. This approach also gives us the opportunity to engage with inspiring story books and cover comprehension skills.  For example, s will be taught through the story ‘My Pet Snake’.</vt:lpstr>
      <vt:lpstr>Sound buttons</vt:lpstr>
      <vt:lpstr>PowerPoint Presentation</vt:lpstr>
      <vt:lpstr>Reading in school</vt:lpstr>
      <vt:lpstr>Helping your child at home</vt:lpstr>
      <vt:lpstr>Reading at home</vt:lpstr>
      <vt:lpstr>When children become stuck</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 and Sounds</dc:title>
  <dc:creator>kate</dc:creator>
  <cp:lastModifiedBy>Elisabeth Haigh</cp:lastModifiedBy>
  <cp:revision>53</cp:revision>
  <cp:lastPrinted>2015-09-15T13:54:30Z</cp:lastPrinted>
  <dcterms:created xsi:type="dcterms:W3CDTF">2013-09-12T19:44:07Z</dcterms:created>
  <dcterms:modified xsi:type="dcterms:W3CDTF">2017-09-26T17:49:00Z</dcterms:modified>
</cp:coreProperties>
</file>