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3" r:id="rId2"/>
    <p:sldId id="310" r:id="rId3"/>
    <p:sldId id="258" r:id="rId4"/>
    <p:sldId id="261" r:id="rId5"/>
    <p:sldId id="262" r:id="rId6"/>
    <p:sldId id="325" r:id="rId7"/>
    <p:sldId id="341" r:id="rId8"/>
    <p:sldId id="342" r:id="rId9"/>
    <p:sldId id="343" r:id="rId10"/>
    <p:sldId id="344" r:id="rId11"/>
    <p:sldId id="346" r:id="rId12"/>
    <p:sldId id="347" r:id="rId13"/>
    <p:sldId id="266" r:id="rId14"/>
    <p:sldId id="327" r:id="rId15"/>
    <p:sldId id="345" r:id="rId16"/>
    <p:sldId id="269" r:id="rId17"/>
    <p:sldId id="292" r:id="rId18"/>
    <p:sldId id="348" r:id="rId19"/>
    <p:sldId id="349" r:id="rId20"/>
    <p:sldId id="350" r:id="rId21"/>
    <p:sldId id="335" r:id="rId22"/>
    <p:sldId id="336" r:id="rId23"/>
    <p:sldId id="337" r:id="rId24"/>
    <p:sldId id="338" r:id="rId25"/>
    <p:sldId id="351" r:id="rId26"/>
    <p:sldId id="259" r:id="rId27"/>
    <p:sldId id="307" r:id="rId28"/>
    <p:sldId id="339" r:id="rId29"/>
    <p:sldId id="340" r:id="rId30"/>
    <p:sldId id="35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>
        <p:scale>
          <a:sx n="50" d="100"/>
          <a:sy n="50" d="100"/>
        </p:scale>
        <p:origin x="3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304AC-5997-46AE-80FF-7E76237A1BCD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9BF24-7655-49D2-8488-CD190268D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17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34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32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73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A72-B5F0-47E3-839E-57005527541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CF2-78A2-4E46-AEC4-345B7BCBA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44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A72-B5F0-47E3-839E-57005527541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CF2-78A2-4E46-AEC4-345B7BCBA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63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A72-B5F0-47E3-839E-57005527541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CF2-78A2-4E46-AEC4-345B7BCBA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A72-B5F0-47E3-839E-57005527541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CF2-78A2-4E46-AEC4-345B7BCBA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6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A72-B5F0-47E3-839E-57005527541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CF2-78A2-4E46-AEC4-345B7BCBA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7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A72-B5F0-47E3-839E-57005527541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CF2-78A2-4E46-AEC4-345B7BCBA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90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A72-B5F0-47E3-839E-57005527541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CF2-78A2-4E46-AEC4-345B7BCBA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A72-B5F0-47E3-839E-57005527541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CF2-78A2-4E46-AEC4-345B7BCBA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A72-B5F0-47E3-839E-57005527541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CF2-78A2-4E46-AEC4-345B7BCBA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18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A72-B5F0-47E3-839E-57005527541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CF2-78A2-4E46-AEC4-345B7BCBA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2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A72-B5F0-47E3-839E-57005527541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CF2-78A2-4E46-AEC4-345B7BCBA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4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1A72-B5F0-47E3-839E-57005527541B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32CF2-78A2-4E46-AEC4-345B7BCBA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6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app.pobble.com/works/dcec58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times-tables/coconut-multipl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app.pobble.com/works/dcec586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een Thumb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5"/>
          <a:stretch/>
        </p:blipFill>
        <p:spPr bwMode="auto">
          <a:xfrm>
            <a:off x="1601787" y="3283907"/>
            <a:ext cx="9197975" cy="32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037" y="191040"/>
            <a:ext cx="9144000" cy="1033463"/>
          </a:xfrm>
        </p:spPr>
        <p:txBody>
          <a:bodyPr/>
          <a:lstStyle/>
          <a:p>
            <a:r>
              <a:rPr lang="en-US" dirty="0" smtClean="0"/>
              <a:t>Good Morning Wren Class!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0950" y="1224503"/>
            <a:ext cx="3924300" cy="5889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Tuesday 26th </a:t>
            </a:r>
            <a:r>
              <a:rPr lang="en-US" dirty="0" smtClean="0">
                <a:latin typeface="+mj-lt"/>
              </a:rPr>
              <a:t>January 2021</a:t>
            </a:r>
            <a:endParaRPr lang="en-GB" dirty="0" smtClean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2" y="191040"/>
            <a:ext cx="2418075" cy="1375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300" y="2019300"/>
            <a:ext cx="10648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+mj-lt"/>
              </a:rPr>
              <a:t>How are you?</a:t>
            </a:r>
            <a:endParaRPr lang="en-GB" sz="1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36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42949"/>
            <a:ext cx="2381250" cy="1325563"/>
          </a:xfrm>
        </p:spPr>
        <p:txBody>
          <a:bodyPr/>
          <a:lstStyle/>
          <a:p>
            <a:r>
              <a:rPr lang="en-US" dirty="0" smtClean="0"/>
              <a:t>Another example: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5200651"/>
            <a:ext cx="2667000" cy="1538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This one was written by a year 2 pupil at another school.</a:t>
            </a:r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app.pobble.com/works/dcec5863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pic>
        <p:nvPicPr>
          <p:cNvPr id="6146" name="Picture 2" descr="https://api-assets.pobble.com/rails/active_storage/representations/eyJfcmFpbHMiOnsibWVzc2FnZSI6IkJBaHBBeUtCQkE9PSIsImV4cCI6bnVsbCwicHVyIjoiYmxvYl9pZCJ9fQ==--77a2eb52e9c8f4bdbdf7f2f7528b16c64991b522/eyJfcmFpbHMiOnsibWVzc2FnZSI6IkJBaDdDRG9RWVhWMGIxOXZjbWxsYm5SVU9ndHliM1JoZEdWSklnWXdCam9HUlVZNkMzSmxjMmw2WlVraURqRXdNalI0TVRBeU5BWTdCMVE9IiwiZXhwIjpudWxsLCJwdXIiOiJ2YXJpYXRpb24ifX0=--c2a4a662719f7aadd908a509bd9292ec06745369/3469a77e_024a_41f7_9508_0bf2dff066f720190614_11_14kjrxl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t="58420" r="21074" b="10025"/>
          <a:stretch/>
        </p:blipFill>
        <p:spPr bwMode="auto">
          <a:xfrm>
            <a:off x="3448049" y="498475"/>
            <a:ext cx="8191501" cy="497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6563"/>
          <a:stretch/>
        </p:blipFill>
        <p:spPr>
          <a:xfrm>
            <a:off x="3448049" y="4648199"/>
            <a:ext cx="8191501" cy="16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Choose a traditional tale…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76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Snow White</a:t>
            </a:r>
            <a:endParaRPr lang="en-US" sz="6600" dirty="0">
              <a:latin typeface="+mj-lt"/>
            </a:endParaRP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o</a:t>
            </a:r>
            <a:r>
              <a:rPr lang="en-US" sz="6600" dirty="0" smtClean="0">
                <a:latin typeface="+mj-lt"/>
              </a:rPr>
              <a:t>r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Jack &amp; the Beanstalk</a:t>
            </a:r>
            <a:endParaRPr lang="en-GB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21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Plan your changes…</a:t>
            </a:r>
            <a:endParaRPr lang="en-GB" sz="4800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16511"/>
              </p:ext>
            </p:extLst>
          </p:nvPr>
        </p:nvGraphicFramePr>
        <p:xfrm>
          <a:off x="304800" y="1825621"/>
          <a:ext cx="7315200" cy="213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6424576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8518572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7591157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69532149"/>
                    </a:ext>
                  </a:extLst>
                </a:gridCol>
              </a:tblGrid>
              <a:tr h="21367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987849"/>
                  </a:ext>
                </a:extLst>
              </a:tr>
            </a:tbl>
          </a:graphicData>
        </a:graphic>
      </p:graphicFrame>
      <p:pic>
        <p:nvPicPr>
          <p:cNvPr id="7170" name="Picture 2" descr="Gunpowder plot Pie Corbett story map | Plot activities, Gunpowder plot,  Talk 4 wri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103311"/>
            <a:ext cx="3819525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075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u="sng" dirty="0" smtClean="0"/>
              <a:t>Magic 10</a:t>
            </a:r>
            <a:endParaRPr lang="en-GB" sz="9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94290"/>
            <a:ext cx="10515600" cy="242477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u="sng" dirty="0" smtClean="0"/>
              <a:t>L.O.: </a:t>
            </a:r>
            <a:r>
              <a:rPr lang="en-US" sz="4400" dirty="0" smtClean="0"/>
              <a:t>to know and use number bonds to </a:t>
            </a:r>
            <a:r>
              <a:rPr lang="en-US" sz="4400" dirty="0" smtClean="0"/>
              <a:t>19.</a:t>
            </a:r>
            <a:endParaRPr lang="en-GB" sz="4400" dirty="0"/>
          </a:p>
        </p:txBody>
      </p:sp>
      <p:grpSp>
        <p:nvGrpSpPr>
          <p:cNvPr id="4" name="Group 3"/>
          <p:cNvGrpSpPr/>
          <p:nvPr/>
        </p:nvGrpSpPr>
        <p:grpSpPr>
          <a:xfrm rot="1232046">
            <a:off x="2178925" y="1316249"/>
            <a:ext cx="1299998" cy="1806017"/>
            <a:chOff x="171450" y="209550"/>
            <a:chExt cx="2621280" cy="3603943"/>
          </a:xfrm>
        </p:grpSpPr>
        <p:sp>
          <p:nvSpPr>
            <p:cNvPr id="5" name="5-Point Star 4"/>
            <p:cNvSpPr/>
            <p:nvPr/>
          </p:nvSpPr>
          <p:spPr>
            <a:xfrm>
              <a:off x="628650" y="2122170"/>
              <a:ext cx="895350" cy="895350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605790" y="1325880"/>
              <a:ext cx="422910" cy="422910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1028700" y="318451"/>
              <a:ext cx="1097280" cy="915353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2369820" y="209550"/>
              <a:ext cx="422910" cy="422910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1807845" y="2114550"/>
              <a:ext cx="422910" cy="422910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171450" y="3390583"/>
              <a:ext cx="422910" cy="422910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15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Number bonds to 19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  0 + 19 = 19</a:t>
            </a:r>
          </a:p>
          <a:p>
            <a:pPr marL="0" indent="0">
              <a:buNone/>
            </a:pPr>
            <a:r>
              <a:rPr lang="en-US" sz="3600" dirty="0" smtClean="0"/>
              <a:t>  1 + 18 = 19</a:t>
            </a:r>
          </a:p>
          <a:p>
            <a:pPr marL="0" indent="0">
              <a:buNone/>
            </a:pPr>
            <a:r>
              <a:rPr lang="en-US" sz="3600" dirty="0" smtClean="0"/>
              <a:t>  2 + 17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  3 + 16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  4 + 15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  5 + 14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  6 + 13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  7 + 12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  8 + 11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  9 + 10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10 + 9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11 + 8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12 + 7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13 + 6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14 + 5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15 + 4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16 + 3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17 + 2 </a:t>
            </a:r>
            <a:r>
              <a:rPr lang="en-US" sz="3600" dirty="0"/>
              <a:t>= </a:t>
            </a:r>
            <a:r>
              <a:rPr lang="en-US" sz="3600" dirty="0" smtClean="0"/>
              <a:t>19</a:t>
            </a:r>
          </a:p>
          <a:p>
            <a:pPr marL="0" indent="0">
              <a:buNone/>
            </a:pPr>
            <a:r>
              <a:rPr lang="en-US" sz="3600" dirty="0" smtClean="0"/>
              <a:t>18 + 1 = 19</a:t>
            </a:r>
          </a:p>
          <a:p>
            <a:pPr marL="0" indent="0">
              <a:buNone/>
            </a:pPr>
            <a:r>
              <a:rPr lang="en-US" sz="3600" dirty="0" smtClean="0"/>
              <a:t>19 + 0 = 19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09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L.O.: to know and use number bonds to </a:t>
            </a:r>
            <a:r>
              <a:rPr lang="en-US" b="1" u="sng" dirty="0" smtClean="0"/>
              <a:t>19.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Today, we are going to create number bond paper chains.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Pick a number </a:t>
            </a:r>
            <a:r>
              <a:rPr lang="en-US" dirty="0" smtClean="0"/>
              <a:t>bond.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Choose two </a:t>
            </a:r>
            <a:r>
              <a:rPr lang="en-US" dirty="0" err="1" smtClean="0"/>
              <a:t>colours</a:t>
            </a:r>
            <a:r>
              <a:rPr lang="en-US" dirty="0" smtClean="0"/>
              <a:t> to show your number bond.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you have finished, make sure to stick 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card on your chain and write </a:t>
            </a:r>
            <a:r>
              <a:rPr lang="en-US" dirty="0" smtClean="0"/>
              <a:t>the number bond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7" name="Picture 2" descr="https://s18670.pcdn.co/wp-content/uploads/Number-Bonds-Relief-Teaching-Ideas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691" r="18322" b="52493"/>
          <a:stretch/>
        </p:blipFill>
        <p:spPr bwMode="auto">
          <a:xfrm>
            <a:off x="8364800" y="2800350"/>
            <a:ext cx="325853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err="1" smtClean="0"/>
              <a:t>Maths</a:t>
            </a:r>
            <a:endParaRPr lang="en-GB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u="sng" dirty="0" smtClean="0">
                <a:latin typeface="+mj-lt"/>
              </a:rPr>
              <a:t>L.O.: </a:t>
            </a:r>
            <a:r>
              <a:rPr lang="en-US" sz="4400" dirty="0" smtClean="0">
                <a:latin typeface="+mj-lt"/>
              </a:rPr>
              <a:t>to </a:t>
            </a:r>
            <a:r>
              <a:rPr lang="en-US" sz="4400" dirty="0" smtClean="0">
                <a:latin typeface="+mj-lt"/>
              </a:rPr>
              <a:t>make equal groups - grouping.</a:t>
            </a:r>
            <a:endParaRPr lang="en-US" sz="4400" dirty="0" smtClean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38" y="3276522"/>
            <a:ext cx="9104894" cy="22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L.O.: to </a:t>
            </a:r>
            <a:r>
              <a:rPr lang="en-US" b="1" u="sng" dirty="0" smtClean="0"/>
              <a:t>make equal groups – grouping.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763250" cy="44862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Play coconut multiples:  </a:t>
            </a:r>
            <a:r>
              <a:rPr lang="en-GB" sz="4000" dirty="0">
                <a:hlinkClick r:id="rId2"/>
              </a:rPr>
              <a:t>https://www.topmarks.co.uk/times-tables/coconut-multiples</a:t>
            </a:r>
            <a:r>
              <a:rPr lang="en-GB" sz="4000" dirty="0"/>
              <a:t> </a:t>
            </a:r>
          </a:p>
          <a:p>
            <a:pPr marL="0" indent="0">
              <a:buNone/>
            </a:pPr>
            <a:endParaRPr lang="en-US" sz="4000" dirty="0" smtClean="0">
              <a:latin typeface="+mj-lt"/>
            </a:endParaRP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Try the 3x tables.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10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61BC8F-F2E1-4A73-AF32-8A3A2D2B83CC}"/>
              </a:ext>
            </a:extLst>
          </p:cNvPr>
          <p:cNvSpPr/>
          <p:nvPr/>
        </p:nvSpPr>
        <p:spPr>
          <a:xfrm>
            <a:off x="662170" y="2593434"/>
            <a:ext cx="2019300" cy="11294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64043DB-549E-4DDA-9073-3A4FE5D45908}"/>
              </a:ext>
            </a:extLst>
          </p:cNvPr>
          <p:cNvSpPr/>
          <p:nvPr/>
        </p:nvSpPr>
        <p:spPr>
          <a:xfrm>
            <a:off x="2853852" y="2593434"/>
            <a:ext cx="2019300" cy="11294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403FED0-FDF8-444A-9310-041511120CB0}"/>
              </a:ext>
            </a:extLst>
          </p:cNvPr>
          <p:cNvSpPr/>
          <p:nvPr/>
        </p:nvSpPr>
        <p:spPr>
          <a:xfrm>
            <a:off x="5045534" y="2593434"/>
            <a:ext cx="2019300" cy="11294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C82C44A-43F8-47FF-AC2D-12BD3805781E}"/>
              </a:ext>
            </a:extLst>
          </p:cNvPr>
          <p:cNvSpPr/>
          <p:nvPr/>
        </p:nvSpPr>
        <p:spPr>
          <a:xfrm>
            <a:off x="7237216" y="2593434"/>
            <a:ext cx="2019300" cy="11294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DA9DB23-CBBB-4677-B3D6-E6B31BE6FE96}"/>
              </a:ext>
            </a:extLst>
          </p:cNvPr>
          <p:cNvSpPr/>
          <p:nvPr/>
        </p:nvSpPr>
        <p:spPr>
          <a:xfrm>
            <a:off x="9428898" y="2593434"/>
            <a:ext cx="2019300" cy="11294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90669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10 in total. There are 2 in each group.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groups? ______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D9D2E8-ADC7-425A-84DE-816E67833DAB}"/>
              </a:ext>
            </a:extLst>
          </p:cNvPr>
          <p:cNvSpPr/>
          <p:nvPr/>
        </p:nvSpPr>
        <p:spPr>
          <a:xfrm>
            <a:off x="876014" y="2883526"/>
            <a:ext cx="583245" cy="54926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B6B37E-A26F-421A-97E8-8FAE56744DF6}"/>
              </a:ext>
            </a:extLst>
          </p:cNvPr>
          <p:cNvSpPr/>
          <p:nvPr/>
        </p:nvSpPr>
        <p:spPr>
          <a:xfrm>
            <a:off x="1884381" y="2883526"/>
            <a:ext cx="583245" cy="54926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1EEC37-348A-4E72-9559-B5EBB90BDF38}"/>
              </a:ext>
            </a:extLst>
          </p:cNvPr>
          <p:cNvSpPr/>
          <p:nvPr/>
        </p:nvSpPr>
        <p:spPr>
          <a:xfrm>
            <a:off x="3067696" y="2883526"/>
            <a:ext cx="583245" cy="54926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1873C32-C11E-45B8-8FAE-3EC4BDE09D67}"/>
              </a:ext>
            </a:extLst>
          </p:cNvPr>
          <p:cNvSpPr/>
          <p:nvPr/>
        </p:nvSpPr>
        <p:spPr>
          <a:xfrm>
            <a:off x="4076063" y="2883526"/>
            <a:ext cx="583245" cy="54926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B7592B8-5D85-4938-B2DE-7F285851BB57}"/>
              </a:ext>
            </a:extLst>
          </p:cNvPr>
          <p:cNvSpPr/>
          <p:nvPr/>
        </p:nvSpPr>
        <p:spPr>
          <a:xfrm>
            <a:off x="5259378" y="2883526"/>
            <a:ext cx="583245" cy="54926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FA48FE7-01F0-4883-A4C1-C91F57CB0885}"/>
              </a:ext>
            </a:extLst>
          </p:cNvPr>
          <p:cNvSpPr/>
          <p:nvPr/>
        </p:nvSpPr>
        <p:spPr>
          <a:xfrm>
            <a:off x="6267745" y="2883526"/>
            <a:ext cx="583245" cy="54926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A2CD105-DD1E-4F5F-BB9C-5736E11E9C9B}"/>
              </a:ext>
            </a:extLst>
          </p:cNvPr>
          <p:cNvSpPr/>
          <p:nvPr/>
        </p:nvSpPr>
        <p:spPr>
          <a:xfrm>
            <a:off x="7451060" y="2883526"/>
            <a:ext cx="583245" cy="54926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C912061-F90E-421F-8F42-6BB0725C65EF}"/>
              </a:ext>
            </a:extLst>
          </p:cNvPr>
          <p:cNvSpPr/>
          <p:nvPr/>
        </p:nvSpPr>
        <p:spPr>
          <a:xfrm>
            <a:off x="8459427" y="2883526"/>
            <a:ext cx="583245" cy="54926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D35EAEE-A358-485F-BBE1-2C812559BA44}"/>
              </a:ext>
            </a:extLst>
          </p:cNvPr>
          <p:cNvSpPr/>
          <p:nvPr/>
        </p:nvSpPr>
        <p:spPr>
          <a:xfrm>
            <a:off x="9642742" y="2883526"/>
            <a:ext cx="583245" cy="54926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A5D7EC8-0228-4780-A5FE-57C6E374F0F3}"/>
              </a:ext>
            </a:extLst>
          </p:cNvPr>
          <p:cNvSpPr/>
          <p:nvPr/>
        </p:nvSpPr>
        <p:spPr>
          <a:xfrm>
            <a:off x="10651109" y="2883526"/>
            <a:ext cx="583245" cy="549264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2E6AE1-33AB-4088-90A6-314BFFA49625}"/>
              </a:ext>
            </a:extLst>
          </p:cNvPr>
          <p:cNvSpPr txBox="1"/>
          <p:nvPr/>
        </p:nvSpPr>
        <p:spPr>
          <a:xfrm>
            <a:off x="4076063" y="664545"/>
            <a:ext cx="101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90" y="4669898"/>
            <a:ext cx="10444364" cy="12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30" grpId="0" animBg="1"/>
      <p:bldP spid="33" grpId="0" animBg="1"/>
      <p:bldP spid="37" grpId="0" animBg="1"/>
      <p:bldP spid="18" grpId="0" animBg="1"/>
      <p:bldP spid="19" grpId="0" animBg="1"/>
      <p:bldP spid="21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61BC8F-F2E1-4A73-AF32-8A3A2D2B83CC}"/>
              </a:ext>
            </a:extLst>
          </p:cNvPr>
          <p:cNvSpPr/>
          <p:nvPr/>
        </p:nvSpPr>
        <p:spPr>
          <a:xfrm>
            <a:off x="1798827" y="2723026"/>
            <a:ext cx="2019300" cy="11294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64043DB-549E-4DDA-9073-3A4FE5D45908}"/>
              </a:ext>
            </a:extLst>
          </p:cNvPr>
          <p:cNvSpPr/>
          <p:nvPr/>
        </p:nvSpPr>
        <p:spPr>
          <a:xfrm>
            <a:off x="3990509" y="2723026"/>
            <a:ext cx="2019300" cy="11294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403FED0-FDF8-444A-9310-041511120CB0}"/>
              </a:ext>
            </a:extLst>
          </p:cNvPr>
          <p:cNvSpPr/>
          <p:nvPr/>
        </p:nvSpPr>
        <p:spPr>
          <a:xfrm>
            <a:off x="6182191" y="2723026"/>
            <a:ext cx="2019300" cy="11294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C82C44A-43F8-47FF-AC2D-12BD3805781E}"/>
              </a:ext>
            </a:extLst>
          </p:cNvPr>
          <p:cNvSpPr/>
          <p:nvPr/>
        </p:nvSpPr>
        <p:spPr>
          <a:xfrm>
            <a:off x="8373873" y="2723026"/>
            <a:ext cx="2019300" cy="11294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8901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8 in total. There are 2 in each group.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groups? ______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D9D2E8-ADC7-425A-84DE-816E67833DAB}"/>
              </a:ext>
            </a:extLst>
          </p:cNvPr>
          <p:cNvSpPr/>
          <p:nvPr/>
        </p:nvSpPr>
        <p:spPr>
          <a:xfrm>
            <a:off x="2012671" y="3013118"/>
            <a:ext cx="583245" cy="549264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B6B37E-A26F-421A-97E8-8FAE56744DF6}"/>
              </a:ext>
            </a:extLst>
          </p:cNvPr>
          <p:cNvSpPr/>
          <p:nvPr/>
        </p:nvSpPr>
        <p:spPr>
          <a:xfrm>
            <a:off x="3021038" y="3013118"/>
            <a:ext cx="583245" cy="549264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1EEC37-348A-4E72-9559-B5EBB90BDF38}"/>
              </a:ext>
            </a:extLst>
          </p:cNvPr>
          <p:cNvSpPr/>
          <p:nvPr/>
        </p:nvSpPr>
        <p:spPr>
          <a:xfrm>
            <a:off x="4204353" y="3013118"/>
            <a:ext cx="583245" cy="549264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1873C32-C11E-45B8-8FAE-3EC4BDE09D67}"/>
              </a:ext>
            </a:extLst>
          </p:cNvPr>
          <p:cNvSpPr/>
          <p:nvPr/>
        </p:nvSpPr>
        <p:spPr>
          <a:xfrm>
            <a:off x="5212720" y="3013118"/>
            <a:ext cx="583245" cy="549264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B7592B8-5D85-4938-B2DE-7F285851BB57}"/>
              </a:ext>
            </a:extLst>
          </p:cNvPr>
          <p:cNvSpPr/>
          <p:nvPr/>
        </p:nvSpPr>
        <p:spPr>
          <a:xfrm>
            <a:off x="6396035" y="3013118"/>
            <a:ext cx="583245" cy="549264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FA48FE7-01F0-4883-A4C1-C91F57CB0885}"/>
              </a:ext>
            </a:extLst>
          </p:cNvPr>
          <p:cNvSpPr/>
          <p:nvPr/>
        </p:nvSpPr>
        <p:spPr>
          <a:xfrm>
            <a:off x="7404402" y="3013118"/>
            <a:ext cx="583245" cy="549264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A2CD105-DD1E-4F5F-BB9C-5736E11E9C9B}"/>
              </a:ext>
            </a:extLst>
          </p:cNvPr>
          <p:cNvSpPr/>
          <p:nvPr/>
        </p:nvSpPr>
        <p:spPr>
          <a:xfrm>
            <a:off x="8587717" y="3013118"/>
            <a:ext cx="583245" cy="549264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C912061-F90E-421F-8F42-6BB0725C65EF}"/>
              </a:ext>
            </a:extLst>
          </p:cNvPr>
          <p:cNvSpPr/>
          <p:nvPr/>
        </p:nvSpPr>
        <p:spPr>
          <a:xfrm>
            <a:off x="9596084" y="3013118"/>
            <a:ext cx="583245" cy="549264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B7F7E7-FC2D-4D70-B4B3-8037F36BAA25}"/>
              </a:ext>
            </a:extLst>
          </p:cNvPr>
          <p:cNvSpPr txBox="1"/>
          <p:nvPr/>
        </p:nvSpPr>
        <p:spPr>
          <a:xfrm>
            <a:off x="4076063" y="664545"/>
            <a:ext cx="101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319" y="4654799"/>
            <a:ext cx="7821743" cy="12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30" grpId="0" animBg="1"/>
      <p:bldP spid="33" grpId="0" animBg="1"/>
      <p:bldP spid="18" grpId="0" animBg="1"/>
      <p:bldP spid="19" grpId="0" animBg="1"/>
      <p:bldP spid="21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 smtClean="0"/>
              <a:t>Let’s start</a:t>
            </a:r>
            <a:endParaRPr lang="en-GB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0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Would you rather…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500" y="2587625"/>
            <a:ext cx="11811000" cy="36988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3600" dirty="0" smtClean="0">
                <a:latin typeface="+mj-lt"/>
              </a:rPr>
              <a:t>have a magic carpet that flies or your own personal robot?</a:t>
            </a:r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3600" dirty="0" smtClean="0">
                <a:latin typeface="+mj-lt"/>
              </a:rPr>
              <a:t>be able to fly or be invisible?</a:t>
            </a:r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3600" dirty="0" smtClean="0">
                <a:latin typeface="+mj-lt"/>
              </a:rPr>
              <a:t>play in the snow in the mountains or sand at the beach?</a:t>
            </a:r>
          </a:p>
        </p:txBody>
      </p:sp>
    </p:spTree>
    <p:extLst>
      <p:ext uri="{BB962C8B-B14F-4D97-AF65-F5344CB8AC3E}">
        <p14:creationId xmlns:p14="http://schemas.microsoft.com/office/powerpoint/2010/main" val="10688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E2500C4-BDBC-4071-9A5C-A83F6B694770}"/>
              </a:ext>
            </a:extLst>
          </p:cNvPr>
          <p:cNvSpPr/>
          <p:nvPr/>
        </p:nvSpPr>
        <p:spPr>
          <a:xfrm>
            <a:off x="806977" y="2592543"/>
            <a:ext cx="2423930" cy="11294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5725AD-2D86-4D67-8055-A222CA4B5BFB}"/>
              </a:ext>
            </a:extLst>
          </p:cNvPr>
          <p:cNvSpPr/>
          <p:nvPr/>
        </p:nvSpPr>
        <p:spPr>
          <a:xfrm>
            <a:off x="3509816" y="2594326"/>
            <a:ext cx="2423930" cy="11294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1076E8E-FF2C-453C-B333-F96B1682C561}"/>
              </a:ext>
            </a:extLst>
          </p:cNvPr>
          <p:cNvSpPr/>
          <p:nvPr/>
        </p:nvSpPr>
        <p:spPr>
          <a:xfrm>
            <a:off x="6212655" y="2592543"/>
            <a:ext cx="2423930" cy="11294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0D49DC8-D584-4F42-85E3-5BF96F688094}"/>
              </a:ext>
            </a:extLst>
          </p:cNvPr>
          <p:cNvSpPr/>
          <p:nvPr/>
        </p:nvSpPr>
        <p:spPr>
          <a:xfrm>
            <a:off x="8915494" y="2592543"/>
            <a:ext cx="2423930" cy="11294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90669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12 in total. There are 3 in each group.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groups? ______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25D3A5-4959-454B-B5A6-3657E6D50D60}"/>
              </a:ext>
            </a:extLst>
          </p:cNvPr>
          <p:cNvSpPr/>
          <p:nvPr/>
        </p:nvSpPr>
        <p:spPr>
          <a:xfrm>
            <a:off x="895203" y="2878845"/>
            <a:ext cx="583245" cy="54926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4F1E0A-B898-40E5-AB00-0355DF09714D}"/>
              </a:ext>
            </a:extLst>
          </p:cNvPr>
          <p:cNvSpPr/>
          <p:nvPr/>
        </p:nvSpPr>
        <p:spPr>
          <a:xfrm>
            <a:off x="1718843" y="2878845"/>
            <a:ext cx="583245" cy="54926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6CD4173-C6E2-4E57-ADA2-B6951887DB3E}"/>
              </a:ext>
            </a:extLst>
          </p:cNvPr>
          <p:cNvSpPr/>
          <p:nvPr/>
        </p:nvSpPr>
        <p:spPr>
          <a:xfrm>
            <a:off x="2542483" y="2878845"/>
            <a:ext cx="583245" cy="54926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7AD3951-8CE6-4C10-A826-73F4D8A1B5EE}"/>
              </a:ext>
            </a:extLst>
          </p:cNvPr>
          <p:cNvSpPr/>
          <p:nvPr/>
        </p:nvSpPr>
        <p:spPr>
          <a:xfrm>
            <a:off x="3598042" y="2880628"/>
            <a:ext cx="583245" cy="54926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CEEC23E-16BC-4C35-939D-B1EA5FECE6F4}"/>
              </a:ext>
            </a:extLst>
          </p:cNvPr>
          <p:cNvSpPr/>
          <p:nvPr/>
        </p:nvSpPr>
        <p:spPr>
          <a:xfrm>
            <a:off x="4421682" y="2880628"/>
            <a:ext cx="583245" cy="54926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BBE7DBF-4B76-4779-B274-F9ACCB946238}"/>
              </a:ext>
            </a:extLst>
          </p:cNvPr>
          <p:cNvSpPr/>
          <p:nvPr/>
        </p:nvSpPr>
        <p:spPr>
          <a:xfrm>
            <a:off x="5245322" y="2880628"/>
            <a:ext cx="583245" cy="54926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DF73348-80B6-4EFD-89A5-6F7150BE7B95}"/>
              </a:ext>
            </a:extLst>
          </p:cNvPr>
          <p:cNvSpPr/>
          <p:nvPr/>
        </p:nvSpPr>
        <p:spPr>
          <a:xfrm>
            <a:off x="6300881" y="2878845"/>
            <a:ext cx="583245" cy="54926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43AF168-76C5-4CD7-B2C0-55A4A050B46E}"/>
              </a:ext>
            </a:extLst>
          </p:cNvPr>
          <p:cNvSpPr/>
          <p:nvPr/>
        </p:nvSpPr>
        <p:spPr>
          <a:xfrm>
            <a:off x="7124521" y="2878845"/>
            <a:ext cx="583245" cy="54926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EC82D19-3D55-49CA-A1A0-AFA0B1555C90}"/>
              </a:ext>
            </a:extLst>
          </p:cNvPr>
          <p:cNvSpPr/>
          <p:nvPr/>
        </p:nvSpPr>
        <p:spPr>
          <a:xfrm>
            <a:off x="7948161" y="2878845"/>
            <a:ext cx="583245" cy="54926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6EF7B17-C7FB-46F8-8A3D-29F99AB4E2B7}"/>
              </a:ext>
            </a:extLst>
          </p:cNvPr>
          <p:cNvSpPr/>
          <p:nvPr/>
        </p:nvSpPr>
        <p:spPr>
          <a:xfrm>
            <a:off x="9003720" y="2878845"/>
            <a:ext cx="583245" cy="54926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C1FC005-0EF2-41A8-AA64-9853760004AF}"/>
              </a:ext>
            </a:extLst>
          </p:cNvPr>
          <p:cNvSpPr/>
          <p:nvPr/>
        </p:nvSpPr>
        <p:spPr>
          <a:xfrm>
            <a:off x="9827360" y="2878845"/>
            <a:ext cx="583245" cy="54926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1DDE556-D5C5-4ABC-B273-8587FAB84D6C}"/>
              </a:ext>
            </a:extLst>
          </p:cNvPr>
          <p:cNvSpPr/>
          <p:nvPr/>
        </p:nvSpPr>
        <p:spPr>
          <a:xfrm>
            <a:off x="10651000" y="2878845"/>
            <a:ext cx="583245" cy="54926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5F9915-EA42-41EB-BE23-410B9CC943B2}"/>
              </a:ext>
            </a:extLst>
          </p:cNvPr>
          <p:cNvSpPr txBox="1"/>
          <p:nvPr/>
        </p:nvSpPr>
        <p:spPr>
          <a:xfrm>
            <a:off x="4076063" y="664545"/>
            <a:ext cx="101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10" y="4670723"/>
            <a:ext cx="11081672" cy="14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50" grpId="0" animBg="1"/>
      <p:bldP spid="54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L.O.: to make equal groups – </a:t>
            </a:r>
            <a:r>
              <a:rPr lang="en-US" b="1" u="sng" dirty="0" smtClean="0"/>
              <a:t>grouping.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1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You do not have to print out the sheets for this activity.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Choose and perform the instructions from the cards.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You can use items from home to show the groups or draw groups in your books.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518" y="1423715"/>
            <a:ext cx="3903127" cy="3186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158" y="4592215"/>
            <a:ext cx="3467584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L.O.: to make equal groups – sharing.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1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An additional challenge…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019" y="2284872"/>
            <a:ext cx="8510881" cy="45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L.O.: to make equal groups – sharing.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4781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An additional challenge…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408" y="2004936"/>
            <a:ext cx="8291183" cy="2167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56" y="4203543"/>
            <a:ext cx="8339323" cy="22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L.O.: to make equal groups – sharing.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67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An additional challenge…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You can use your number line or hundred square to help you with these.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90687"/>
            <a:ext cx="65151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L.O.: to make equal groups – sharing.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95950" cy="650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An additional challenge…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15" y="2476500"/>
            <a:ext cx="1135975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Magic Spell</a:t>
            </a:r>
            <a:endParaRPr lang="en-GB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799"/>
            <a:ext cx="10515600" cy="320516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fly		flies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try		tries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cry		cries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fry		fries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reply		replies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copy		copies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carry		carries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baby			babies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story			stories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activity		activities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berry			berries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jelly			jellies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family			families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862138"/>
            <a:ext cx="1074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This week, our </a:t>
            </a:r>
            <a:r>
              <a:rPr lang="en-US" sz="2800" dirty="0" smtClean="0">
                <a:latin typeface="+mj-lt"/>
              </a:rPr>
              <a:t>spelling rule is change the y to an I when adding –</a:t>
            </a:r>
            <a:r>
              <a:rPr lang="en-US" sz="2800" dirty="0" err="1" smtClean="0">
                <a:latin typeface="+mj-lt"/>
              </a:rPr>
              <a:t>es</a:t>
            </a:r>
            <a:r>
              <a:rPr lang="en-US" sz="2800" dirty="0" smtClean="0">
                <a:latin typeface="+mj-lt"/>
              </a:rPr>
              <a:t> to nouns and verbs.</a:t>
            </a:r>
            <a:endParaRPr lang="en-US" sz="2800" dirty="0" smtClean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0200" y="31623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38300" y="36957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81150" y="424815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19250" y="478155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71650" y="52578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09750" y="57912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09750" y="62865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15200" y="31623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58050" y="371475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96150" y="424815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48550" y="47244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86650" y="52578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86650" y="57531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Magic Spell</a:t>
            </a:r>
            <a:endParaRPr lang="en-GB" sz="72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276225" y="2300288"/>
            <a:ext cx="116395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sym typeface="Wingdings" panose="05000000000000000000" pitchFamily="2" charset="2"/>
              </a:rPr>
              <a:t>The word </a:t>
            </a:r>
            <a:r>
              <a:rPr lang="en-US" sz="4000" b="1" u="sng" dirty="0" smtClean="0">
                <a:latin typeface="+mj-lt"/>
                <a:sym typeface="Wingdings" panose="05000000000000000000" pitchFamily="2" charset="2"/>
              </a:rPr>
              <a:t>singular</a:t>
            </a:r>
            <a:r>
              <a:rPr lang="en-US" sz="4000" dirty="0" smtClean="0">
                <a:latin typeface="+mj-lt"/>
                <a:sym typeface="Wingdings" panose="05000000000000000000" pitchFamily="2" charset="2"/>
              </a:rPr>
              <a:t> means just one of something.</a:t>
            </a:r>
          </a:p>
          <a:p>
            <a:pPr algn="ctr"/>
            <a:r>
              <a:rPr lang="en-US" sz="4000" dirty="0" smtClean="0">
                <a:latin typeface="+mj-lt"/>
                <a:sym typeface="Wingdings" panose="05000000000000000000" pitchFamily="2" charset="2"/>
              </a:rPr>
              <a:t>For example, a dog or a fox.</a:t>
            </a:r>
          </a:p>
          <a:p>
            <a:pPr algn="ctr"/>
            <a:endParaRPr lang="en-US" sz="4000" dirty="0">
              <a:latin typeface="+mj-lt"/>
              <a:sym typeface="Wingdings" panose="05000000000000000000" pitchFamily="2" charset="2"/>
            </a:endParaRPr>
          </a:p>
          <a:p>
            <a:pPr algn="ctr"/>
            <a:r>
              <a:rPr lang="en-US" sz="4000" dirty="0" smtClean="0">
                <a:latin typeface="+mj-lt"/>
                <a:sym typeface="Wingdings" panose="05000000000000000000" pitchFamily="2" charset="2"/>
              </a:rPr>
              <a:t>The word </a:t>
            </a:r>
            <a:r>
              <a:rPr lang="en-US" sz="4000" b="1" u="sng" dirty="0" smtClean="0">
                <a:latin typeface="+mj-lt"/>
                <a:sym typeface="Wingdings" panose="05000000000000000000" pitchFamily="2" charset="2"/>
              </a:rPr>
              <a:t>plural</a:t>
            </a:r>
            <a:r>
              <a:rPr lang="en-US" sz="4000" dirty="0" smtClean="0">
                <a:latin typeface="+mj-lt"/>
                <a:sym typeface="Wingdings" panose="05000000000000000000" pitchFamily="2" charset="2"/>
              </a:rPr>
              <a:t> means more than one of something.</a:t>
            </a:r>
          </a:p>
          <a:p>
            <a:pPr algn="ctr"/>
            <a:r>
              <a:rPr lang="en-US" sz="4000" dirty="0" smtClean="0">
                <a:latin typeface="+mj-lt"/>
                <a:sym typeface="Wingdings" panose="05000000000000000000" pitchFamily="2" charset="2"/>
              </a:rPr>
              <a:t>For example, dogs or foxes.</a:t>
            </a:r>
            <a:endParaRPr lang="en-US" sz="4000" dirty="0" smtClean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800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Magic Spell</a:t>
            </a:r>
            <a:endParaRPr lang="en-GB" sz="72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276225" y="1835021"/>
            <a:ext cx="11439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j-lt"/>
                <a:sym typeface="Wingdings" panose="05000000000000000000" pitchFamily="2" charset="2"/>
              </a:rPr>
              <a:t>What is a verb?</a:t>
            </a:r>
          </a:p>
          <a:p>
            <a:pPr algn="ctr"/>
            <a:endParaRPr lang="en-US" sz="3200" dirty="0">
              <a:latin typeface="+mj-lt"/>
              <a:sym typeface="Wingdings" panose="05000000000000000000" pitchFamily="2" charset="2"/>
            </a:endParaRPr>
          </a:p>
          <a:p>
            <a:pPr algn="ctr"/>
            <a:r>
              <a:rPr lang="en-US" sz="3200" dirty="0" smtClean="0">
                <a:latin typeface="+mj-lt"/>
                <a:sym typeface="Wingdings" panose="05000000000000000000" pitchFamily="2" charset="2"/>
              </a:rPr>
              <a:t>A verb is an action word.</a:t>
            </a:r>
          </a:p>
          <a:p>
            <a:pPr algn="ctr"/>
            <a:endParaRPr lang="en-US" sz="3200" dirty="0">
              <a:latin typeface="+mj-lt"/>
              <a:sym typeface="Wingdings" panose="05000000000000000000" pitchFamily="2" charset="2"/>
            </a:endParaRPr>
          </a:p>
          <a:p>
            <a:pPr algn="ctr"/>
            <a:r>
              <a:rPr lang="en-US" sz="3200" dirty="0" smtClean="0">
                <a:latin typeface="+mj-lt"/>
                <a:sym typeface="Wingdings" panose="05000000000000000000" pitchFamily="2" charset="2"/>
              </a:rPr>
              <a:t>You cannot have a complete sentence without a verb.</a:t>
            </a:r>
          </a:p>
          <a:p>
            <a:pPr algn="ctr"/>
            <a:endParaRPr lang="en-US" sz="3200" dirty="0" smtClean="0">
              <a:latin typeface="+mj-lt"/>
              <a:sym typeface="Wingdings" panose="05000000000000000000" pitchFamily="2" charset="2"/>
            </a:endParaRPr>
          </a:p>
          <a:p>
            <a:r>
              <a:rPr lang="en-US" sz="3200" dirty="0" smtClean="0">
                <a:latin typeface="+mj-lt"/>
                <a:sym typeface="Wingdings" panose="05000000000000000000" pitchFamily="2" charset="2"/>
              </a:rPr>
              <a:t>For example: </a:t>
            </a:r>
          </a:p>
          <a:p>
            <a:pPr algn="ctr"/>
            <a:r>
              <a:rPr lang="en-US" sz="3200" dirty="0" smtClean="0">
                <a:latin typeface="+mj-lt"/>
                <a:sym typeface="Wingdings" panose="05000000000000000000" pitchFamily="2" charset="2"/>
              </a:rPr>
              <a:t>Little Red </a:t>
            </a:r>
            <a:r>
              <a:rPr lang="en-US" sz="3200" b="1" u="sng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likes</a:t>
            </a:r>
            <a:r>
              <a:rPr lang="en-US" sz="3200" dirty="0" smtClean="0">
                <a:latin typeface="+mj-lt"/>
                <a:sym typeface="Wingdings" panose="05000000000000000000" pitchFamily="2" charset="2"/>
              </a:rPr>
              <a:t> to </a:t>
            </a:r>
            <a:r>
              <a:rPr lang="en-US" sz="3200" b="1" u="sng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walk</a:t>
            </a:r>
            <a:r>
              <a:rPr lang="en-US" sz="3200" dirty="0" smtClean="0">
                <a:latin typeface="+mj-lt"/>
                <a:sym typeface="Wingdings" panose="05000000000000000000" pitchFamily="2" charset="2"/>
              </a:rPr>
              <a:t> through the woods.</a:t>
            </a:r>
          </a:p>
          <a:p>
            <a:pPr algn="ctr"/>
            <a:r>
              <a:rPr lang="en-US" sz="3200" dirty="0" smtClean="0">
                <a:latin typeface="+mj-lt"/>
                <a:sym typeface="Wingdings" panose="05000000000000000000" pitchFamily="2" charset="2"/>
              </a:rPr>
              <a:t>Goldilocks </a:t>
            </a:r>
            <a:r>
              <a:rPr lang="en-US" sz="3200" b="1" u="sng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made</a:t>
            </a:r>
            <a:r>
              <a:rPr lang="en-US" sz="3200" dirty="0" smtClean="0">
                <a:latin typeface="+mj-lt"/>
                <a:sym typeface="Wingdings" panose="05000000000000000000" pitchFamily="2" charset="2"/>
              </a:rPr>
              <a:t> a mess of the bedroom.</a:t>
            </a:r>
            <a:endParaRPr lang="en-US" sz="3200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86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Magic Spell</a:t>
            </a:r>
            <a:endParaRPr lang="en-GB" sz="72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423862" y="2147888"/>
            <a:ext cx="112537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sym typeface="Wingdings" panose="05000000000000000000" pitchFamily="2" charset="2"/>
              </a:rPr>
              <a:t>If your verb has a consonant before the –y, usually we add  -</a:t>
            </a:r>
            <a:r>
              <a:rPr lang="en-US" sz="3200" dirty="0" err="1" smtClean="0">
                <a:latin typeface="+mj-lt"/>
                <a:sym typeface="Wingdings" panose="05000000000000000000" pitchFamily="2" charset="2"/>
              </a:rPr>
              <a:t>ies</a:t>
            </a:r>
            <a:r>
              <a:rPr lang="en-US" sz="3200" dirty="0" smtClean="0">
                <a:latin typeface="+mj-lt"/>
                <a:sym typeface="Wingdings" panose="05000000000000000000" pitchFamily="2" charset="2"/>
              </a:rPr>
              <a:t>.</a:t>
            </a:r>
          </a:p>
          <a:p>
            <a:endParaRPr lang="en-US" sz="3200" dirty="0">
              <a:latin typeface="+mj-lt"/>
              <a:sym typeface="Wingdings" panose="05000000000000000000" pitchFamily="2" charset="2"/>
            </a:endParaRPr>
          </a:p>
          <a:p>
            <a:pPr algn="ctr"/>
            <a:r>
              <a:rPr lang="en-US" sz="3200" dirty="0" smtClean="0">
                <a:latin typeface="+mj-lt"/>
                <a:sym typeface="Wingdings" panose="05000000000000000000" pitchFamily="2" charset="2"/>
              </a:rPr>
              <a:t>study			stud</a:t>
            </a:r>
            <a:r>
              <a:rPr lang="en-US" sz="3200" b="1" u="sng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ies</a:t>
            </a:r>
          </a:p>
          <a:p>
            <a:pPr algn="ctr"/>
            <a:endParaRPr lang="en-US" sz="3200" b="1" u="sng" dirty="0">
              <a:latin typeface="+mj-lt"/>
              <a:sym typeface="Wingdings" panose="05000000000000000000" pitchFamily="2" charset="2"/>
            </a:endParaRPr>
          </a:p>
          <a:p>
            <a:pPr algn="ctr"/>
            <a:r>
              <a:rPr lang="en-US" sz="3200" dirty="0" smtClean="0">
                <a:latin typeface="+mj-lt"/>
                <a:sym typeface="Wingdings" panose="05000000000000000000" pitchFamily="2" charset="2"/>
              </a:rPr>
              <a:t>If your verb doesn’t have a consonant before the –y, we just add –s.</a:t>
            </a:r>
          </a:p>
          <a:p>
            <a:pPr algn="ctr"/>
            <a:endParaRPr lang="en-US" sz="3200" dirty="0" smtClean="0">
              <a:latin typeface="+mj-lt"/>
              <a:sym typeface="Wingdings" panose="05000000000000000000" pitchFamily="2" charset="2"/>
            </a:endParaRPr>
          </a:p>
          <a:p>
            <a:pPr algn="ctr"/>
            <a:r>
              <a:rPr lang="en-US" sz="3200" dirty="0" smtClean="0">
                <a:latin typeface="+mj-lt"/>
                <a:sym typeface="Wingdings" panose="05000000000000000000" pitchFamily="2" charset="2"/>
              </a:rPr>
              <a:t>play			play</a:t>
            </a:r>
            <a:r>
              <a:rPr lang="en-US" sz="3200" b="1" u="sng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s</a:t>
            </a:r>
            <a:endParaRPr lang="en-US" sz="3200" b="1" u="sng" dirty="0" smtClean="0">
              <a:solidFill>
                <a:srgbClr val="FF0000"/>
              </a:solidFill>
              <a:latin typeface="+mj-lt"/>
              <a:sym typeface="Wingdings" panose="05000000000000000000" pitchFamily="2" charset="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86400" y="337185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57850" y="546735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7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Morning Job</a:t>
            </a:r>
            <a:endParaRPr lang="en-GB" sz="6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8" y="580231"/>
            <a:ext cx="2189704" cy="1245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69" y="2338238"/>
            <a:ext cx="11537159" cy="36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u="sng" dirty="0" smtClean="0"/>
              <a:t>Word Hunt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300" y="1939131"/>
            <a:ext cx="3657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fly		flies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try		tries</a:t>
            </a: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cry		cries</a:t>
            </a: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fry		fries</a:t>
            </a: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reply		replies</a:t>
            </a: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copy		copies</a:t>
            </a: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carry		carries</a:t>
            </a:r>
            <a:endParaRPr lang="en-GB" dirty="0"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496300" y="21336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534400" y="26670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477250" y="321945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515350" y="375285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667750" y="42291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705850" y="47625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705850" y="52578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939131"/>
            <a:ext cx="6057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+mj-lt"/>
              </a:rPr>
              <a:t>Can you find these words in your reading books?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+mj-lt"/>
              </a:rPr>
              <a:t>Can you find any other examples of verbs ending in </a:t>
            </a:r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–</a:t>
            </a:r>
            <a:r>
              <a:rPr lang="en-US" b="1" u="sng" dirty="0" err="1" smtClean="0">
                <a:solidFill>
                  <a:srgbClr val="FF0000"/>
                </a:solidFill>
                <a:latin typeface="+mj-lt"/>
              </a:rPr>
              <a:t>ies</a:t>
            </a:r>
            <a:r>
              <a:rPr lang="en-US" dirty="0" smtClean="0">
                <a:latin typeface="+mj-lt"/>
              </a:rPr>
              <a:t>?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22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Reading</a:t>
            </a:r>
            <a:endParaRPr lang="en-GB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1635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+mj-lt"/>
              </a:rPr>
              <a:t>What if Rose hadn’t gone in the tunnel after Jack?</a:t>
            </a:r>
          </a:p>
          <a:p>
            <a:pPr marL="0" indent="0" algn="ctr">
              <a:buNone/>
            </a:pPr>
            <a:r>
              <a:rPr lang="en-US" sz="3600" dirty="0" smtClean="0">
                <a:latin typeface="+mj-lt"/>
              </a:rPr>
              <a:t>How would the story be different?</a:t>
            </a:r>
            <a:endParaRPr lang="en-GB" sz="3600" dirty="0">
              <a:latin typeface="+mj-lt"/>
            </a:endParaRPr>
          </a:p>
        </p:txBody>
      </p:sp>
      <p:pic>
        <p:nvPicPr>
          <p:cNvPr id="1026" name="Picture 2" descr="The Tunnel by Anthony Browne. This story terrified me as a kid. | Anthony  browne, Anthony, Beautiful mo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6" y="2990850"/>
            <a:ext cx="4590842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English</a:t>
            </a:r>
            <a:endParaRPr lang="en-GB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>
                <a:latin typeface="+mj-lt"/>
              </a:rPr>
              <a:t>L.O.:</a:t>
            </a:r>
            <a:r>
              <a:rPr lang="en-US" sz="3600" dirty="0" smtClean="0">
                <a:latin typeface="+mj-lt"/>
              </a:rPr>
              <a:t> to </a:t>
            </a:r>
            <a:r>
              <a:rPr lang="en-US" sz="3600" dirty="0" smtClean="0">
                <a:latin typeface="+mj-lt"/>
              </a:rPr>
              <a:t>plan an alternative ending.</a:t>
            </a: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We are going to </a:t>
            </a:r>
            <a:r>
              <a:rPr lang="en-US" sz="3600" b="1" u="sng" dirty="0" smtClean="0">
                <a:latin typeface="+mj-lt"/>
              </a:rPr>
              <a:t>twist the text</a:t>
            </a:r>
            <a:r>
              <a:rPr lang="en-US" sz="3600" dirty="0" smtClean="0">
                <a:latin typeface="+mj-lt"/>
              </a:rPr>
              <a:t>!</a:t>
            </a: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We all know traditional tales well, but what would happen if we changed the ending of a well-known tale?</a:t>
            </a:r>
          </a:p>
        </p:txBody>
      </p:sp>
      <p:pic>
        <p:nvPicPr>
          <p:cNvPr id="4" name="Picture 3" descr="C:\Users\Kayl\Documents\TEACHING\cinderella MINE\cartoons_5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885" y="2209537"/>
            <a:ext cx="1923080" cy="21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l_fi" descr="http://year3french.wikispaces.com/file/view/jackbeanstalk.gif/189935046/jackbeanstal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50875"/>
            <a:ext cx="22780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5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we all know: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dirty="0" smtClean="0"/>
              <a:t>Red Riding Hood </a:t>
            </a:r>
            <a:r>
              <a:rPr lang="en-GB" altLang="en-US" dirty="0"/>
              <a:t>walks through the woods to go and visit her grandmother...</a:t>
            </a:r>
          </a:p>
          <a:p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A big bad wolf gets to </a:t>
            </a:r>
            <a:r>
              <a:rPr lang="en-GB" altLang="en-US" dirty="0" smtClean="0"/>
              <a:t>grandma’s </a:t>
            </a:r>
            <a:r>
              <a:rPr lang="en-GB" altLang="en-US" dirty="0"/>
              <a:t>house first, locks her in the closet and dresses in her clothes...</a:t>
            </a:r>
          </a:p>
          <a:p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When </a:t>
            </a:r>
            <a:r>
              <a:rPr lang="en-GB" altLang="en-US" dirty="0" smtClean="0"/>
              <a:t>Red Riding Hood </a:t>
            </a:r>
            <a:r>
              <a:rPr lang="en-GB" altLang="en-US" dirty="0"/>
              <a:t>arrives she knows something isn’t right with the ‘what big teeth you have...’ conversation...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A wood cutter shows up just in the nick of time to save red riding hood from being eaten up by the wolf...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 descr="C:\Users\Kayl\Documents\TEACHING\little red riding hood MINE\000262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365125"/>
            <a:ext cx="1714500" cy="117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9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61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What could we change and how would it affect the outcome of the story?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3372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What if?</a:t>
            </a:r>
            <a:endParaRPr lang="en-GB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8196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 smtClean="0">
                <a:latin typeface="+mj-lt"/>
              </a:rPr>
              <a:t>As Little Red approached grandma’s </a:t>
            </a:r>
            <a:r>
              <a:rPr lang="en-US" sz="3600" dirty="0" err="1" smtClean="0">
                <a:latin typeface="+mj-lt"/>
              </a:rPr>
              <a:t>cosy</a:t>
            </a:r>
            <a:r>
              <a:rPr lang="en-US" sz="3600" dirty="0" smtClean="0">
                <a:latin typeface="+mj-lt"/>
              </a:rPr>
              <a:t> cottage, she opened the wicker basket and grabbed her glasses. Mum had taken her to the opticians last week and she was still getting used to wearing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>
                <a:latin typeface="+mj-lt"/>
              </a:rPr>
              <a:t>With her spectacles in place, Little Red could make out claw marks on grandma’s front door. Before stepping in to the house, Little Red called the police.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04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42949"/>
            <a:ext cx="2381250" cy="1325563"/>
          </a:xfrm>
        </p:spPr>
        <p:txBody>
          <a:bodyPr/>
          <a:lstStyle/>
          <a:p>
            <a:r>
              <a:rPr lang="en-US" dirty="0" smtClean="0"/>
              <a:t>Another example: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5200651"/>
            <a:ext cx="2667000" cy="1538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This one was written by a year 2 pupil at another school.</a:t>
            </a:r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app.pobble.com/works/dcec5863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pic>
        <p:nvPicPr>
          <p:cNvPr id="3074" name="Picture 2" descr="https://api-assets.pobble.com/rails/active_storage/representations/eyJfcmFpbHMiOnsibWVzc2FnZSI6IkJBaHBBeUtCQkE9PSIsImV4cCI6bnVsbCwicHVyIjoiYmxvYl9pZCJ9fQ==--77a2eb52e9c8f4bdbdf7f2f7528b16c64991b522/eyJfcmFpbHMiOnsibWVzc2FnZSI6IkJBaDdDRG9RWVhWMGIxOXZjbWxsYm5SVU9ndHliM1JoZEdWSklnWXdCam9HUlVZNkMzSmxjMmw2WlVraURqRXdNalI0TVRBeU5BWTdCMVE9IiwiZXhwIjpudWxsLCJwdXIiOiJ2YXJpYXRpb24ifX0=--c2a4a662719f7aadd908a509bd9292ec06745369/3469a77e_024a_41f7_9508_0bf2dff066f720190614_11_14kjrxl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t="24641" r="22157" b="41583"/>
          <a:stretch/>
        </p:blipFill>
        <p:spPr bwMode="auto">
          <a:xfrm>
            <a:off x="3619499" y="742949"/>
            <a:ext cx="8058151" cy="54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6850</TotalTime>
  <Words>996</Words>
  <Application>Microsoft Office PowerPoint</Application>
  <PresentationFormat>Widescreen</PresentationFormat>
  <Paragraphs>154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Yu Gothic UI</vt:lpstr>
      <vt:lpstr>Arial</vt:lpstr>
      <vt:lpstr>Calibri</vt:lpstr>
      <vt:lpstr>Calibri Light</vt:lpstr>
      <vt:lpstr>Wingdings</vt:lpstr>
      <vt:lpstr>Office Theme</vt:lpstr>
      <vt:lpstr>Good Morning Wren Class!</vt:lpstr>
      <vt:lpstr>Let’s start</vt:lpstr>
      <vt:lpstr>Morning Job</vt:lpstr>
      <vt:lpstr>Reading</vt:lpstr>
      <vt:lpstr>English</vt:lpstr>
      <vt:lpstr>The story we all know:</vt:lpstr>
      <vt:lpstr>What could we change and how would it affect the outcome of the story?</vt:lpstr>
      <vt:lpstr>What if?</vt:lpstr>
      <vt:lpstr>Another example:</vt:lpstr>
      <vt:lpstr>Another example:</vt:lpstr>
      <vt:lpstr>Choose a traditional tale…</vt:lpstr>
      <vt:lpstr>Plan your changes…</vt:lpstr>
      <vt:lpstr>Magic 10</vt:lpstr>
      <vt:lpstr>Number bonds to 19</vt:lpstr>
      <vt:lpstr>L.O.: to know and use number bonds to 19.</vt:lpstr>
      <vt:lpstr>Maths</vt:lpstr>
      <vt:lpstr>L.O.: to make equal groups – grouping.</vt:lpstr>
      <vt:lpstr>PowerPoint Presentation</vt:lpstr>
      <vt:lpstr>PowerPoint Presentation</vt:lpstr>
      <vt:lpstr>PowerPoint Presentation</vt:lpstr>
      <vt:lpstr>L.O.: to make equal groups – grouping.</vt:lpstr>
      <vt:lpstr>L.O.: to make equal groups – sharing.</vt:lpstr>
      <vt:lpstr>L.O.: to make equal groups – sharing.</vt:lpstr>
      <vt:lpstr>L.O.: to make equal groups – sharing.</vt:lpstr>
      <vt:lpstr>L.O.: to make equal groups – sharing.</vt:lpstr>
      <vt:lpstr>Magic Spell</vt:lpstr>
      <vt:lpstr>Magic Spell</vt:lpstr>
      <vt:lpstr>Magic Spell</vt:lpstr>
      <vt:lpstr>Magic Spell</vt:lpstr>
      <vt:lpstr>Word Hunt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Wren Class!</dc:title>
  <dc:creator>Joanna Cole</dc:creator>
  <cp:lastModifiedBy>Joanna Cole</cp:lastModifiedBy>
  <cp:revision>55</cp:revision>
  <dcterms:created xsi:type="dcterms:W3CDTF">2021-01-17T19:43:45Z</dcterms:created>
  <dcterms:modified xsi:type="dcterms:W3CDTF">2021-01-25T00:33:42Z</dcterms:modified>
</cp:coreProperties>
</file>